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6"/>
  </p:notesMasterIdLst>
  <p:sldIdLst>
    <p:sldId id="256" r:id="rId2"/>
    <p:sldId id="267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7"/>
      <p:italic r:id="rId18"/>
    </p:embeddedFont>
    <p:embeddedFont>
      <p:font typeface="Helvetica Neue" panose="02000503000000020004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Light" panose="020F03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6053"/>
  </p:normalViewPr>
  <p:slideViewPr>
    <p:cSldViewPr snapToGrid="0">
      <p:cViewPr varScale="1">
        <p:scale>
          <a:sx n="157" d="100"/>
          <a:sy n="157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3C666C1A-DEC4-45E4-3D38-5A910BD9D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:notes">
            <a:extLst>
              <a:ext uri="{FF2B5EF4-FFF2-40B4-BE49-F238E27FC236}">
                <a16:creationId xmlns:a16="http://schemas.microsoft.com/office/drawing/2014/main" id="{86C38D44-1AAD-E081-BC66-771667348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3:notes">
            <a:extLst>
              <a:ext uri="{FF2B5EF4-FFF2-40B4-BE49-F238E27FC236}">
                <a16:creationId xmlns:a16="http://schemas.microsoft.com/office/drawing/2014/main" id="{65ADDAF6-B746-66D5-7819-93A3CD6EB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836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ee2efae3ec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1ee2efae3e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 improcedentes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 procedentes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não conclusivas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 encerradas após resposta da dlocal</a:t>
            </a:r>
            <a:endParaRPr/>
          </a:p>
        </p:txBody>
      </p:sp>
      <p:sp>
        <p:nvSpPr>
          <p:cNvPr id="411" name="Google Shape;4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41" y="4405491"/>
            <a:ext cx="855899" cy="19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Google Shape;12;p3"/>
          <p:cNvPicPr preferRelativeResize="0"/>
          <p:nvPr/>
        </p:nvPicPr>
        <p:blipFill rotWithShape="1">
          <a:blip r:embed="rId3">
            <a:alphaModFix/>
          </a:blip>
          <a:srcRect l="1536" t="1536"/>
          <a:stretch/>
        </p:blipFill>
        <p:spPr>
          <a:xfrm>
            <a:off x="6096000" y="0"/>
            <a:ext cx="3048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50675" y="2047949"/>
            <a:ext cx="4126501" cy="41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50669" y="2608778"/>
            <a:ext cx="3647400" cy="19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2">
  <p:cSld name="CUSTOM_12">
    <p:bg>
      <p:bgPr>
        <a:solidFill>
          <a:schemeClr val="accen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228900" y="229849"/>
            <a:ext cx="8712001" cy="4694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1" descr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8539" y="4464074"/>
            <a:ext cx="632726" cy="1445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546949" y="1582256"/>
            <a:ext cx="6050102" cy="198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2_1">
  <p:cSld name="CUSTOM_12_1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8"/>
            <a:ext cx="9144000" cy="514352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>
            <a:off x="228900" y="229849"/>
            <a:ext cx="8712001" cy="4694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2" descr="Google Shape;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8539" y="4464074"/>
            <a:ext cx="632726" cy="1445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546949" y="1582256"/>
            <a:ext cx="6050102" cy="198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5">
  <p:cSld name="CUSTOM_1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Google Shape;58;p10"/>
          <p:cNvPicPr preferRelativeResize="0"/>
          <p:nvPr/>
        </p:nvPicPr>
        <p:blipFill rotWithShape="1">
          <a:blip r:embed="rId2">
            <a:alphaModFix/>
          </a:blip>
          <a:srcRect r="49188"/>
          <a:stretch/>
        </p:blipFill>
        <p:spPr>
          <a:xfrm>
            <a:off x="7595275" y="0"/>
            <a:ext cx="15487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Google Shape;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235" y="4434513"/>
            <a:ext cx="632726" cy="1445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48699" y="2047949"/>
            <a:ext cx="4023302" cy="104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5_1">
  <p:cSld name="CUSTOM_15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235" y="4434513"/>
            <a:ext cx="632726" cy="1445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548699" y="2047949"/>
            <a:ext cx="4023302" cy="104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12_1_1">
  <p:cSld name="CUSTOM_12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48699" y="836300"/>
            <a:ext cx="4841101" cy="47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16" descr="Google Shape;71;p13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548699" y="1424825"/>
            <a:ext cx="3794702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4805374" y="1424825"/>
            <a:ext cx="3794702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_4">
  <p:cSld name="TITLE_AND_TWO_COLUMNS_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548699" y="836300"/>
            <a:ext cx="4841101" cy="47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17" descr="Google Shape;78;p14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body" idx="2"/>
          </p:nvPr>
        </p:nvSpPr>
        <p:spPr>
          <a:xfrm>
            <a:off x="548699" y="1424825"/>
            <a:ext cx="3794702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>
            <a:spLocks noGrp="1"/>
          </p:cNvSpPr>
          <p:nvPr>
            <p:ph type="pic" idx="3"/>
          </p:nvPr>
        </p:nvSpPr>
        <p:spPr>
          <a:xfrm>
            <a:off x="4800600" y="1424825"/>
            <a:ext cx="3794701" cy="3165001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_3">
  <p:cSld name="TITLE_AND_TWO_COLUMNS_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548699" y="836300"/>
            <a:ext cx="4597201" cy="56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8" descr="Google Shape;85;p15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3576747" y="2197294"/>
            <a:ext cx="1990501" cy="154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3"/>
          </p:nvPr>
        </p:nvSpPr>
        <p:spPr>
          <a:xfrm>
            <a:off x="1221775" y="2197294"/>
            <a:ext cx="1990501" cy="154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4"/>
          </p:nvPr>
        </p:nvSpPr>
        <p:spPr>
          <a:xfrm>
            <a:off x="5972450" y="2197294"/>
            <a:ext cx="1990501" cy="154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_3_1">
  <p:cSld name="TITLE_AND_TWO_COLUMNS_3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548699" y="836300"/>
            <a:ext cx="4597201" cy="56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9" descr="Google Shape;96;p16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3576749" y="3258830"/>
            <a:ext cx="19905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3"/>
          </p:nvPr>
        </p:nvSpPr>
        <p:spPr>
          <a:xfrm>
            <a:off x="1221775" y="3258830"/>
            <a:ext cx="19905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4"/>
          </p:nvPr>
        </p:nvSpPr>
        <p:spPr>
          <a:xfrm>
            <a:off x="5972454" y="3258830"/>
            <a:ext cx="19905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6430400" y="1576422"/>
            <a:ext cx="956101" cy="9582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4093950" y="1576422"/>
            <a:ext cx="956101" cy="9582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1718074" y="1576422"/>
            <a:ext cx="956101" cy="9582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>
            <a:spLocks noGrp="1"/>
          </p:cNvSpPr>
          <p:nvPr>
            <p:ph type="pic" idx="5"/>
          </p:nvPr>
        </p:nvSpPr>
        <p:spPr>
          <a:xfrm>
            <a:off x="1891850" y="1734217"/>
            <a:ext cx="630601" cy="630601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9"/>
          <p:cNvSpPr>
            <a:spLocks noGrp="1"/>
          </p:cNvSpPr>
          <p:nvPr>
            <p:ph type="pic" idx="6"/>
          </p:nvPr>
        </p:nvSpPr>
        <p:spPr>
          <a:xfrm>
            <a:off x="4266524" y="1734217"/>
            <a:ext cx="630601" cy="63060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9"/>
          <p:cNvSpPr>
            <a:spLocks noGrp="1"/>
          </p:cNvSpPr>
          <p:nvPr>
            <p:ph type="pic" idx="7"/>
          </p:nvPr>
        </p:nvSpPr>
        <p:spPr>
          <a:xfrm>
            <a:off x="6601800" y="1734217"/>
            <a:ext cx="630601" cy="630601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_3_1_1">
  <p:cSld name="TITLE_AND_TWO_COLUMNS_3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548699" y="836300"/>
            <a:ext cx="4597201" cy="56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0" descr="Google Shape;113;p17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>
            <a:spLocks noGrp="1"/>
          </p:cNvSpPr>
          <p:nvPr>
            <p:ph type="pic" idx="2"/>
          </p:nvPr>
        </p:nvSpPr>
        <p:spPr>
          <a:xfrm>
            <a:off x="548699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0"/>
          <p:cNvSpPr txBox="1">
            <a:spLocks noGrp="1"/>
          </p:cNvSpPr>
          <p:nvPr>
            <p:ph type="body" idx="3"/>
          </p:nvPr>
        </p:nvSpPr>
        <p:spPr>
          <a:xfrm>
            <a:off x="548699" y="2891050"/>
            <a:ext cx="17244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>
            <a:spLocks noGrp="1"/>
          </p:cNvSpPr>
          <p:nvPr>
            <p:ph type="pic" idx="4"/>
          </p:nvPr>
        </p:nvSpPr>
        <p:spPr>
          <a:xfrm>
            <a:off x="2696097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0"/>
          <p:cNvSpPr txBox="1">
            <a:spLocks noGrp="1"/>
          </p:cNvSpPr>
          <p:nvPr>
            <p:ph type="body" idx="5"/>
          </p:nvPr>
        </p:nvSpPr>
        <p:spPr>
          <a:xfrm>
            <a:off x="2696097" y="2891050"/>
            <a:ext cx="17244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>
            <a:spLocks noGrp="1"/>
          </p:cNvSpPr>
          <p:nvPr>
            <p:ph type="pic" idx="6"/>
          </p:nvPr>
        </p:nvSpPr>
        <p:spPr>
          <a:xfrm>
            <a:off x="4860147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0"/>
          <p:cNvSpPr txBox="1">
            <a:spLocks noGrp="1"/>
          </p:cNvSpPr>
          <p:nvPr>
            <p:ph type="body" idx="7"/>
          </p:nvPr>
        </p:nvSpPr>
        <p:spPr>
          <a:xfrm>
            <a:off x="4860147" y="2891050"/>
            <a:ext cx="17244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>
            <a:spLocks noGrp="1"/>
          </p:cNvSpPr>
          <p:nvPr>
            <p:ph type="pic" idx="8"/>
          </p:nvPr>
        </p:nvSpPr>
        <p:spPr>
          <a:xfrm>
            <a:off x="6985196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0"/>
          <p:cNvSpPr txBox="1">
            <a:spLocks noGrp="1"/>
          </p:cNvSpPr>
          <p:nvPr>
            <p:ph type="body" idx="9"/>
          </p:nvPr>
        </p:nvSpPr>
        <p:spPr>
          <a:xfrm>
            <a:off x="6985196" y="2891050"/>
            <a:ext cx="17244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_1">
  <p:cSld name="TITLE_AND_TWO_COLUMNS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48699" y="836300"/>
            <a:ext cx="4624501" cy="48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" descr="Google Shape;158;p20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548699" y="1424825"/>
            <a:ext cx="3895201" cy="281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" descr="Google Shape;1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304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descr="Google Shape;162;p20"/>
          <p:cNvPicPr preferRelativeResize="0"/>
          <p:nvPr/>
        </p:nvPicPr>
        <p:blipFill rotWithShape="1">
          <a:blip r:embed="rId4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6546299" y="1424825"/>
            <a:ext cx="2147401" cy="228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_3_1_1_1">
  <p:cSld name="TITLE_AND_TWO_COLUMNS_3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48699" y="836300"/>
            <a:ext cx="4597201" cy="56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21" descr="Google Shape;130;p18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>
            <a:spLocks noGrp="1"/>
          </p:cNvSpPr>
          <p:nvPr>
            <p:ph type="pic" idx="2"/>
          </p:nvPr>
        </p:nvSpPr>
        <p:spPr>
          <a:xfrm>
            <a:off x="548699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1"/>
          <p:cNvSpPr txBox="1">
            <a:spLocks noGrp="1"/>
          </p:cNvSpPr>
          <p:nvPr>
            <p:ph type="body" idx="3"/>
          </p:nvPr>
        </p:nvSpPr>
        <p:spPr>
          <a:xfrm>
            <a:off x="548699" y="2891050"/>
            <a:ext cx="12939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4"/>
          </p:nvPr>
        </p:nvSpPr>
        <p:spPr>
          <a:xfrm>
            <a:off x="2230349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1"/>
          <p:cNvSpPr txBox="1">
            <a:spLocks noGrp="1"/>
          </p:cNvSpPr>
          <p:nvPr>
            <p:ph type="body" idx="5"/>
          </p:nvPr>
        </p:nvSpPr>
        <p:spPr>
          <a:xfrm>
            <a:off x="2230349" y="2891050"/>
            <a:ext cx="12939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>
            <a:spLocks noGrp="1"/>
          </p:cNvSpPr>
          <p:nvPr>
            <p:ph type="pic" idx="6"/>
          </p:nvPr>
        </p:nvSpPr>
        <p:spPr>
          <a:xfrm>
            <a:off x="3915300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1"/>
          <p:cNvSpPr txBox="1">
            <a:spLocks noGrp="1"/>
          </p:cNvSpPr>
          <p:nvPr>
            <p:ph type="body" idx="7"/>
          </p:nvPr>
        </p:nvSpPr>
        <p:spPr>
          <a:xfrm>
            <a:off x="3915300" y="2891050"/>
            <a:ext cx="12939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>
            <a:spLocks noGrp="1"/>
          </p:cNvSpPr>
          <p:nvPr>
            <p:ph type="pic" idx="8"/>
          </p:nvPr>
        </p:nvSpPr>
        <p:spPr>
          <a:xfrm>
            <a:off x="5596949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1"/>
          <p:cNvSpPr txBox="1">
            <a:spLocks noGrp="1"/>
          </p:cNvSpPr>
          <p:nvPr>
            <p:ph type="body" idx="9"/>
          </p:nvPr>
        </p:nvSpPr>
        <p:spPr>
          <a:xfrm>
            <a:off x="5596949" y="2891050"/>
            <a:ext cx="12939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>
            <a:spLocks noGrp="1"/>
          </p:cNvSpPr>
          <p:nvPr>
            <p:ph type="pic" idx="13"/>
          </p:nvPr>
        </p:nvSpPr>
        <p:spPr>
          <a:xfrm>
            <a:off x="7268747" y="1734199"/>
            <a:ext cx="394201" cy="394201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1"/>
          <p:cNvSpPr txBox="1">
            <a:spLocks noGrp="1"/>
          </p:cNvSpPr>
          <p:nvPr>
            <p:ph type="body" idx="14"/>
          </p:nvPr>
        </p:nvSpPr>
        <p:spPr>
          <a:xfrm>
            <a:off x="7268747" y="2891050"/>
            <a:ext cx="1293901" cy="11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_2">
  <p:cSld name="TITLE_AND_TWO_COLUMNS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2"/>
          <p:cNvGrpSpPr/>
          <p:nvPr/>
        </p:nvGrpSpPr>
        <p:grpSpPr>
          <a:xfrm>
            <a:off x="0" y="-2125"/>
            <a:ext cx="3048000" cy="5143501"/>
            <a:chOff x="0" y="0"/>
            <a:chExt cx="3048000" cy="5143500"/>
          </a:xfrm>
        </p:grpSpPr>
        <p:sp>
          <p:nvSpPr>
            <p:cNvPr id="157" name="Google Shape;157;p22"/>
            <p:cNvSpPr/>
            <p:nvPr/>
          </p:nvSpPr>
          <p:spPr>
            <a:xfrm flipH="1">
              <a:off x="0" y="0"/>
              <a:ext cx="3048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2"/>
            <p:cNvSpPr txBox="1"/>
            <p:nvPr/>
          </p:nvSpPr>
          <p:spPr>
            <a:xfrm>
              <a:off x="0" y="2381633"/>
              <a:ext cx="3048000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3702499" y="836300"/>
            <a:ext cx="4597201" cy="58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22" descr="Google Shape;151;p19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>
            <a:spLocks noGrp="1"/>
          </p:cNvSpPr>
          <p:nvPr>
            <p:ph type="body" idx="2"/>
          </p:nvPr>
        </p:nvSpPr>
        <p:spPr>
          <a:xfrm>
            <a:off x="3702499" y="1424825"/>
            <a:ext cx="4741802" cy="273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4">
  <p:cSld name="CUSTOM_1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 descr="Google Shape;165;p21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281849" y="265373"/>
            <a:ext cx="2349002" cy="3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23" descr="Google Shape;167;p21"/>
          <p:cNvPicPr preferRelativeResize="0"/>
          <p:nvPr/>
        </p:nvPicPr>
        <p:blipFill rotWithShape="1">
          <a:blip r:embed="rId3">
            <a:alphaModFix/>
          </a:blip>
          <a:srcRect r="95772"/>
          <a:stretch/>
        </p:blipFill>
        <p:spPr>
          <a:xfrm>
            <a:off x="-1" y="1073950"/>
            <a:ext cx="75051" cy="29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548699" y="1705924"/>
            <a:ext cx="5527802" cy="118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4_2">
  <p:cSld name="CUSTOM_14_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 descr="Google Shape;171;p22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281849" y="265373"/>
            <a:ext cx="2349002" cy="3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649600" y="1866100"/>
            <a:ext cx="3254701" cy="84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2014735" y="1866099"/>
            <a:ext cx="1343101" cy="13461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>
            <a:spLocks noGrp="1"/>
          </p:cNvSpPr>
          <p:nvPr>
            <p:ph type="pic" idx="2"/>
          </p:nvPr>
        </p:nvSpPr>
        <p:spPr>
          <a:xfrm>
            <a:off x="2285613" y="2138500"/>
            <a:ext cx="801301" cy="801301"/>
          </a:xfrm>
          <a:prstGeom prst="rect">
            <a:avLst/>
          </a:prstGeom>
          <a:noFill/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4_2_1">
  <p:cSld name="CUSTOM_14_2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>
            <a:spLocks noGrp="1"/>
          </p:cNvSpPr>
          <p:nvPr>
            <p:ph type="pic" idx="2"/>
          </p:nvPr>
        </p:nvSpPr>
        <p:spPr>
          <a:xfrm>
            <a:off x="561650" y="768574"/>
            <a:ext cx="5232301" cy="3821102"/>
          </a:xfrm>
          <a:prstGeom prst="rect">
            <a:avLst/>
          </a:prstGeom>
          <a:noFill/>
          <a:ln>
            <a:noFill/>
          </a:ln>
        </p:spPr>
      </p:sp>
      <p:pic>
        <p:nvPicPr>
          <p:cNvPr id="178" name="Google Shape;178;p25" descr="Google Shape;179;p23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281849" y="265373"/>
            <a:ext cx="2349002" cy="3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5222325" y="1275628"/>
            <a:ext cx="2598000" cy="27261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3"/>
          </p:nvPr>
        </p:nvSpPr>
        <p:spPr>
          <a:xfrm>
            <a:off x="5537699" y="2083024"/>
            <a:ext cx="1990501" cy="163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4_1">
  <p:cSld name="CUSTOM_14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 descr="Google Shape;18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8"/>
            <a:ext cx="9144000" cy="514352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281849" y="265373"/>
            <a:ext cx="2349002" cy="3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  <a:def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  <a:def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  <a:def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  <a:def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  <a:def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548699" y="1705924"/>
            <a:ext cx="5527802" cy="118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26" descr="Google Shape;189;p24"/>
          <p:cNvPicPr preferRelativeResize="0"/>
          <p:nvPr/>
        </p:nvPicPr>
        <p:blipFill rotWithShape="1">
          <a:blip r:embed="rId3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6">
  <p:cSld name="CUSTOM_16">
    <p:bg>
      <p:bgPr>
        <a:solidFill>
          <a:schemeClr val="accent3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7" descr="Google Shape;191;p25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281849" y="265373"/>
            <a:ext cx="2349002" cy="3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2730567" y="1501541"/>
            <a:ext cx="2036400" cy="28536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3015125" y="1810092"/>
            <a:ext cx="1083001" cy="1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BDBDBD"/>
                </a:solidFill>
                <a:latin typeface="Roboto"/>
                <a:ea typeface="Roboto"/>
                <a:cs typeface="Roboto"/>
                <a:sym typeface="Roboto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541775" y="1493793"/>
            <a:ext cx="2036400" cy="28539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826738" y="1810092"/>
            <a:ext cx="1083000" cy="1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BDBDBD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4919376" y="1501384"/>
            <a:ext cx="2036401" cy="28539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5203497" y="1824241"/>
            <a:ext cx="1083001" cy="1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BDBDBD"/>
                </a:solidFill>
                <a:latin typeface="Roboto"/>
                <a:ea typeface="Roboto"/>
                <a:cs typeface="Roboto"/>
                <a:sym typeface="Roboto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27"/>
          <p:cNvCxnSpPr/>
          <p:nvPr/>
        </p:nvCxnSpPr>
        <p:spPr>
          <a:xfrm flipH="1">
            <a:off x="2996575" y="2536842"/>
            <a:ext cx="1467301" cy="1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27"/>
          <p:cNvCxnSpPr/>
          <p:nvPr/>
        </p:nvCxnSpPr>
        <p:spPr>
          <a:xfrm flipH="1">
            <a:off x="779136" y="2536842"/>
            <a:ext cx="1467302" cy="1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27"/>
          <p:cNvCxnSpPr/>
          <p:nvPr/>
        </p:nvCxnSpPr>
        <p:spPr>
          <a:xfrm flipH="1">
            <a:off x="5175286" y="2550992"/>
            <a:ext cx="1467301" cy="1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27"/>
          <p:cNvSpPr txBox="1">
            <a:spLocks noGrp="1"/>
          </p:cNvSpPr>
          <p:nvPr>
            <p:ph type="body" idx="2"/>
          </p:nvPr>
        </p:nvSpPr>
        <p:spPr>
          <a:xfrm>
            <a:off x="826738" y="2726525"/>
            <a:ext cx="1467301" cy="126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3"/>
          </p:nvPr>
        </p:nvSpPr>
        <p:spPr>
          <a:xfrm>
            <a:off x="3015125" y="2726525"/>
            <a:ext cx="1467301" cy="126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4"/>
          </p:nvPr>
        </p:nvSpPr>
        <p:spPr>
          <a:xfrm>
            <a:off x="5203497" y="2726525"/>
            <a:ext cx="1467301" cy="126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8">
  <p:cSld name="CUSTOM_18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 descr="Google Shape;240;p27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281849" y="265373"/>
            <a:ext cx="2349002" cy="3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08" name="Google Shape;208;p28" descr="Google Shape;24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44" y="1518120"/>
            <a:ext cx="285917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588545" y="1549106"/>
            <a:ext cx="217300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8" descr="Google Shape;24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149" y="1518120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2245449" y="1549106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8" descr="Google Shape;2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884" y="1518120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3824184" y="1549106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8" descr="Google Shape;24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784" y="1518120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5481084" y="1549106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8" descr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466" y="1518120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/>
        </p:nvSpPr>
        <p:spPr>
          <a:xfrm>
            <a:off x="7156766" y="1549106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28"/>
          <p:cNvCxnSpPr/>
          <p:nvPr/>
        </p:nvCxnSpPr>
        <p:spPr>
          <a:xfrm flipH="1">
            <a:off x="554244" y="2592720"/>
            <a:ext cx="1467302" cy="1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28"/>
          <p:cNvCxnSpPr/>
          <p:nvPr/>
        </p:nvCxnSpPr>
        <p:spPr>
          <a:xfrm flipH="1">
            <a:off x="2211149" y="2592720"/>
            <a:ext cx="1467301" cy="1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28"/>
          <p:cNvCxnSpPr/>
          <p:nvPr/>
        </p:nvCxnSpPr>
        <p:spPr>
          <a:xfrm flipH="1">
            <a:off x="3789884" y="2592720"/>
            <a:ext cx="1467302" cy="1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28"/>
          <p:cNvCxnSpPr/>
          <p:nvPr/>
        </p:nvCxnSpPr>
        <p:spPr>
          <a:xfrm flipH="1">
            <a:off x="5446784" y="2592720"/>
            <a:ext cx="1467302" cy="1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28"/>
          <p:cNvCxnSpPr/>
          <p:nvPr/>
        </p:nvCxnSpPr>
        <p:spPr>
          <a:xfrm flipH="1">
            <a:off x="7122466" y="2592720"/>
            <a:ext cx="1467301" cy="1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28"/>
          <p:cNvSpPr txBox="1">
            <a:spLocks noGrp="1"/>
          </p:cNvSpPr>
          <p:nvPr>
            <p:ph type="body" idx="2"/>
          </p:nvPr>
        </p:nvSpPr>
        <p:spPr>
          <a:xfrm>
            <a:off x="554244" y="2706817"/>
            <a:ext cx="1467302" cy="126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3"/>
          </p:nvPr>
        </p:nvSpPr>
        <p:spPr>
          <a:xfrm>
            <a:off x="2211149" y="2706817"/>
            <a:ext cx="1467301" cy="126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4"/>
          </p:nvPr>
        </p:nvSpPr>
        <p:spPr>
          <a:xfrm>
            <a:off x="3789884" y="2706817"/>
            <a:ext cx="1467302" cy="126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5"/>
          </p:nvPr>
        </p:nvSpPr>
        <p:spPr>
          <a:xfrm>
            <a:off x="5446784" y="2706817"/>
            <a:ext cx="1467302" cy="126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6"/>
          </p:nvPr>
        </p:nvSpPr>
        <p:spPr>
          <a:xfrm>
            <a:off x="7122466" y="2706817"/>
            <a:ext cx="1467301" cy="126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9">
  <p:cSld name="CUSTOM_19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9" descr="Google Shape;269;p28"/>
          <p:cNvPicPr preferRelativeResize="0"/>
          <p:nvPr/>
        </p:nvPicPr>
        <p:blipFill rotWithShape="1">
          <a:blip r:embed="rId2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>
            <a:spLocks noGrp="1"/>
          </p:cNvSpPr>
          <p:nvPr>
            <p:ph type="body" idx="1"/>
          </p:nvPr>
        </p:nvSpPr>
        <p:spPr>
          <a:xfrm>
            <a:off x="281849" y="265373"/>
            <a:ext cx="2349002" cy="3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  <a:defRPr sz="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32" name="Google Shape;232;p29" descr="Google Shape;27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99" y="1747621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583005" y="1778606"/>
            <a:ext cx="217300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9" descr="Google Shape;2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99" y="2824446"/>
            <a:ext cx="285916" cy="285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 txBox="1"/>
          <p:nvPr/>
        </p:nvSpPr>
        <p:spPr>
          <a:xfrm>
            <a:off x="583005" y="2855431"/>
            <a:ext cx="217300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9" descr="Google Shape;2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99" y="3863645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583005" y="3894632"/>
            <a:ext cx="217300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9" descr="Google Shape;2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699" y="1747621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3390004" y="1778606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9" descr="Google Shape;28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699" y="2824446"/>
            <a:ext cx="285916" cy="28591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3390004" y="2855431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9" descr="Google Shape;28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699" y="3863645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3390004" y="3894632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9" descr="Google Shape;2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900" y="1747621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6178204" y="1778606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9" descr="Google Shape;28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900" y="2824446"/>
            <a:ext cx="285916" cy="28591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6178204" y="2855431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9" descr="Google Shape;28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900" y="3863645"/>
            <a:ext cx="285916" cy="2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6178204" y="3894632"/>
            <a:ext cx="217301" cy="22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 2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5200"/>
              <a:buFont typeface="Arial"/>
              <a:buNone/>
              <a:defRPr sz="52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>
                <a:solidFill>
                  <a:srgbClr val="595959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>
                <a:solidFill>
                  <a:srgbClr val="595959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>
                <a:solidFill>
                  <a:srgbClr val="595959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>
                <a:solidFill>
                  <a:srgbClr val="595959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>
                <a:solidFill>
                  <a:srgbClr val="59595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3600"/>
              <a:buFont typeface="Arial"/>
              <a:buNone/>
              <a:defRPr sz="36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800"/>
              <a:buFont typeface="Arial"/>
              <a:buNone/>
              <a:defRPr sz="28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>
  <p:cSld name="TITLE_AND_TWO_COLUMNS 2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800"/>
              <a:buFont typeface="Arial"/>
              <a:buNone/>
              <a:defRPr sz="28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>
                <a:solidFill>
                  <a:srgbClr val="595959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>
                <a:solidFill>
                  <a:srgbClr val="595959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>
                <a:solidFill>
                  <a:srgbClr val="595959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>
                <a:solidFill>
                  <a:srgbClr val="595959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>
                <a:solidFill>
                  <a:srgbClr val="59595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2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800"/>
              <a:buFont typeface="Arial"/>
              <a:buNone/>
              <a:defRPr sz="28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_COLUMN_TEXT">
  <p:cSld name="ONE_COLUM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400"/>
              <a:buFont typeface="Arial"/>
              <a:buNone/>
              <a:defRPr sz="24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●"/>
              <a:defRPr sz="1200">
                <a:solidFill>
                  <a:srgbClr val="595959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  <a:defRPr sz="1200">
                <a:solidFill>
                  <a:srgbClr val="595959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■"/>
              <a:defRPr sz="1200">
                <a:solidFill>
                  <a:srgbClr val="595959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●"/>
              <a:defRPr sz="1200">
                <a:solidFill>
                  <a:srgbClr val="595959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○"/>
              <a:defRPr sz="1200">
                <a:solidFill>
                  <a:srgbClr val="59595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_POINT">
  <p:cSld name="MAIN_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4800"/>
              <a:buFont typeface="Arial"/>
              <a:buNone/>
              <a:defRPr sz="48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TITLE_AND_DESCRIPTION">
  <p:cSld name="SECTION_TITLE_AND_DESCRIPTI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4200"/>
              <a:buFont typeface="Arial"/>
              <a:buNone/>
              <a:defRPr sz="42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None/>
              <a:defRPr sz="2100">
                <a:solidFill>
                  <a:srgbClr val="595959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None/>
              <a:defRPr sz="2100">
                <a:solidFill>
                  <a:srgbClr val="595959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None/>
              <a:defRPr sz="2100">
                <a:solidFill>
                  <a:srgbClr val="595959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None/>
              <a:defRPr sz="2100">
                <a:solidFill>
                  <a:srgbClr val="595959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Arial"/>
              <a:buNone/>
              <a:defRPr sz="2100">
                <a:solidFill>
                  <a:srgbClr val="59595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2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_ONLY">
  <p:cSld name="CAPTION_ONLY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body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>
                <a:solidFill>
                  <a:srgbClr val="595959"/>
                </a:solidFill>
              </a:defRPr>
            </a:lvl1pPr>
          </a:lstStyle>
          <a:p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_NUMBER">
  <p:cSld name="BIG_NUMB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12000"/>
              <a:buFont typeface="Arial"/>
              <a:buNone/>
              <a:defRPr sz="120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 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_17">
  <p:cSld name="CUSTOM_17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Google Shape;2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9064" y="-1271477"/>
            <a:ext cx="4554936" cy="768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Google Shape;213;p26"/>
          <p:cNvPicPr preferRelativeResize="0"/>
          <p:nvPr/>
        </p:nvPicPr>
        <p:blipFill rotWithShape="1">
          <a:blip r:embed="rId3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4326149" y="655292"/>
            <a:ext cx="491701" cy="49170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46100" dist="104775" dir="5400000" rotWithShape="0">
              <a:srgbClr val="000000">
                <a:alpha val="10588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4326149" y="1401954"/>
            <a:ext cx="491701" cy="49170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46100" dist="104775" dir="5400000" rotWithShape="0">
              <a:srgbClr val="000000">
                <a:alpha val="10588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326149" y="2148723"/>
            <a:ext cx="491701" cy="49170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46100" dist="104775" dir="5400000" rotWithShape="0">
              <a:srgbClr val="000000">
                <a:alpha val="10588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4326149" y="2895965"/>
            <a:ext cx="491701" cy="49170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46100" dist="104775" dir="5400000" rotWithShape="0">
              <a:srgbClr val="000000">
                <a:alpha val="10588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4326149" y="3645014"/>
            <a:ext cx="491701" cy="49170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46100" dist="104775" dir="5400000" rotWithShape="0">
              <a:srgbClr val="000000">
                <a:alpha val="10588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4419312" y="748442"/>
            <a:ext cx="305401" cy="305401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>
            <a:spLocks noGrp="1"/>
          </p:cNvSpPr>
          <p:nvPr>
            <p:ph type="pic" idx="3"/>
          </p:nvPr>
        </p:nvSpPr>
        <p:spPr>
          <a:xfrm>
            <a:off x="4419312" y="1487442"/>
            <a:ext cx="305401" cy="305401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5"/>
          <p:cNvSpPr>
            <a:spLocks noGrp="1"/>
          </p:cNvSpPr>
          <p:nvPr>
            <p:ph type="pic" idx="4"/>
          </p:nvPr>
        </p:nvSpPr>
        <p:spPr>
          <a:xfrm>
            <a:off x="4419312" y="2236317"/>
            <a:ext cx="305401" cy="30540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>
            <a:spLocks noGrp="1"/>
          </p:cNvSpPr>
          <p:nvPr>
            <p:ph type="pic" idx="5"/>
          </p:nvPr>
        </p:nvSpPr>
        <p:spPr>
          <a:xfrm>
            <a:off x="4419312" y="2985192"/>
            <a:ext cx="305401" cy="3054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5"/>
          <p:cNvSpPr>
            <a:spLocks noGrp="1"/>
          </p:cNvSpPr>
          <p:nvPr>
            <p:ph type="pic" idx="6"/>
          </p:nvPr>
        </p:nvSpPr>
        <p:spPr>
          <a:xfrm>
            <a:off x="4419312" y="3734042"/>
            <a:ext cx="305401" cy="305401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5"/>
          <p:cNvSpPr/>
          <p:nvPr/>
        </p:nvSpPr>
        <p:spPr>
          <a:xfrm>
            <a:off x="4326149" y="4406742"/>
            <a:ext cx="491701" cy="49170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46100" dist="104775" dir="5400000" rotWithShape="0">
              <a:srgbClr val="000000">
                <a:alpha val="10588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>
            <a:spLocks noGrp="1"/>
          </p:cNvSpPr>
          <p:nvPr>
            <p:ph type="pic" idx="7"/>
          </p:nvPr>
        </p:nvSpPr>
        <p:spPr>
          <a:xfrm>
            <a:off x="4419312" y="4495770"/>
            <a:ext cx="305401" cy="30540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" type="obj">
  <p:cSld name="OBJEC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800"/>
              <a:buFont typeface="Arial"/>
              <a:buNone/>
              <a:defRPr sz="28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sldNum" idx="12"/>
          </p:nvPr>
        </p:nvSpPr>
        <p:spPr>
          <a:xfrm>
            <a:off x="8292837" y="4802165"/>
            <a:ext cx="222514" cy="20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_1">
  <p:cSld name="OBJECT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800"/>
              <a:buFont typeface="Arial"/>
              <a:buNone/>
              <a:defRPr sz="2800">
                <a:solidFill>
                  <a:srgbClr val="0101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0101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2"/>
          <p:cNvSpPr txBox="1">
            <a:spLocks noGrp="1"/>
          </p:cNvSpPr>
          <p:nvPr>
            <p:ph type="sldNum" idx="12"/>
          </p:nvPr>
        </p:nvSpPr>
        <p:spPr>
          <a:xfrm>
            <a:off x="8292837" y="4802165"/>
            <a:ext cx="222514" cy="20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_1">
  <p:cSld name="TITLE_AND_BODY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sldNum" idx="12"/>
          </p:nvPr>
        </p:nvSpPr>
        <p:spPr>
          <a:xfrm>
            <a:off x="8698098" y="346342"/>
            <a:ext cx="188611" cy="16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ctr" anchorCtr="0">
            <a:normAutofit/>
          </a:bodyPr>
          <a:lstStyle>
            <a:lvl1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 descr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8"/>
            <a:ext cx="9144000" cy="514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 descr="Google Shape;9;p2"/>
          <p:cNvPicPr preferRelativeResize="0"/>
          <p:nvPr/>
        </p:nvPicPr>
        <p:blipFill rotWithShape="1">
          <a:blip r:embed="rId3">
            <a:alphaModFix/>
          </a:blip>
          <a:srcRect t="336" b="326"/>
          <a:stretch/>
        </p:blipFill>
        <p:spPr>
          <a:xfrm>
            <a:off x="3581860" y="2371658"/>
            <a:ext cx="1751276" cy="40017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 descr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41" y="4405491"/>
            <a:ext cx="855899" cy="19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 descr="Google Shape;19;p4"/>
          <p:cNvPicPr preferRelativeResize="0"/>
          <p:nvPr/>
        </p:nvPicPr>
        <p:blipFill rotWithShape="1">
          <a:blip r:embed="rId3">
            <a:alphaModFix/>
          </a:blip>
          <a:srcRect l="1536" t="1536"/>
          <a:stretch/>
        </p:blipFill>
        <p:spPr>
          <a:xfrm>
            <a:off x="6096000" y="0"/>
            <a:ext cx="3048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50675" y="2047949"/>
            <a:ext cx="3473401" cy="104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_2">
  <p:cSld name="TITLE_AND_BODY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41" y="4405491"/>
            <a:ext cx="855899" cy="19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 descr="Google Shape;24;p5"/>
          <p:cNvPicPr preferRelativeResize="0"/>
          <p:nvPr/>
        </p:nvPicPr>
        <p:blipFill rotWithShape="1">
          <a:blip r:embed="rId3">
            <a:alphaModFix/>
          </a:blip>
          <a:srcRect l="1536" t="1536"/>
          <a:stretch/>
        </p:blipFill>
        <p:spPr>
          <a:xfrm>
            <a:off x="6096000" y="0"/>
            <a:ext cx="304800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8"/>
          <p:cNvCxnSpPr/>
          <p:nvPr/>
        </p:nvCxnSpPr>
        <p:spPr>
          <a:xfrm>
            <a:off x="1915986" y="4301080"/>
            <a:ext cx="1" cy="40440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8"/>
          <p:cNvSpPr>
            <a:spLocks noGrp="1"/>
          </p:cNvSpPr>
          <p:nvPr>
            <p:ph type="pic" idx="2"/>
          </p:nvPr>
        </p:nvSpPr>
        <p:spPr>
          <a:xfrm>
            <a:off x="2147406" y="4301075"/>
            <a:ext cx="1139701" cy="393601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1415020" y="627767"/>
            <a:ext cx="3048001" cy="19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>
            <a:spLocks noGrp="1"/>
          </p:cNvSpPr>
          <p:nvPr>
            <p:ph type="pic" idx="3"/>
          </p:nvPr>
        </p:nvSpPr>
        <p:spPr>
          <a:xfrm>
            <a:off x="850675" y="543924"/>
            <a:ext cx="471901" cy="47190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50675" y="2047949"/>
            <a:ext cx="4126501" cy="40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_2_1">
  <p:cSld name="TITLE_AND_BODY_2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641" y="4405491"/>
            <a:ext cx="855899" cy="19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 descr="Google Shape;35;p6"/>
          <p:cNvPicPr preferRelativeResize="0"/>
          <p:nvPr/>
        </p:nvPicPr>
        <p:blipFill rotWithShape="1">
          <a:blip r:embed="rId3">
            <a:alphaModFix/>
          </a:blip>
          <a:srcRect l="1536" t="1536"/>
          <a:stretch/>
        </p:blipFill>
        <p:spPr>
          <a:xfrm>
            <a:off x="6096000" y="0"/>
            <a:ext cx="304800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9"/>
          <p:cNvCxnSpPr/>
          <p:nvPr/>
        </p:nvCxnSpPr>
        <p:spPr>
          <a:xfrm>
            <a:off x="1915986" y="4301080"/>
            <a:ext cx="1" cy="404401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2147406" y="4301075"/>
            <a:ext cx="1139701" cy="39360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830920" y="627767"/>
            <a:ext cx="3048001" cy="19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800" b="1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850675" y="2047949"/>
            <a:ext cx="4126501" cy="40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"/>
              <a:buNone/>
              <a:defRPr sz="3200" b="1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9004358" y="5201800"/>
            <a:ext cx="393318" cy="3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">
  <p:cSld name="CUSTOM">
    <p:bg>
      <p:bgPr>
        <a:solidFill>
          <a:srgbClr val="ECECE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228900" y="229849"/>
            <a:ext cx="8712001" cy="4694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0" descr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8539" y="4464074"/>
            <a:ext cx="632726" cy="1445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546949" y="1582256"/>
            <a:ext cx="6050102" cy="198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 Light"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8900" y="229849"/>
            <a:ext cx="8712001" cy="4694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2072850" y="2139987"/>
            <a:ext cx="49983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400"/>
              <a:buFont typeface="Roboto Light"/>
              <a:buNone/>
            </a:pPr>
            <a:r>
              <a:rPr lang="en-US" sz="2400" b="0" i="0" u="none" strike="noStrike" cap="none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rPr>
              <a:t>Win in emerging markets with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" descr="Google Shape;67;p1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3931049" y="2710588"/>
            <a:ext cx="1281900" cy="292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uvidoria@dloca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ouvidoria@dlocal.co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dlocal.com/dlocalsupport/form/PTContactoconattachments/formperma/4s-nMjpoWqzH20vVaXUkOlaIxonQy3uvUlEUX2YGewQ?origin=refunds_contact_us" TargetMode="External"/><Relationship Id="rId5" Type="http://schemas.openxmlformats.org/officeDocument/2006/relationships/hyperlink" Target="https://support.dlocal.com/v/pt/#preguntas-frequentes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support.dlocal.com/v/pt/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>
            <a:spLocks noGrp="1"/>
          </p:cNvSpPr>
          <p:nvPr>
            <p:ph type="body" idx="1"/>
          </p:nvPr>
        </p:nvSpPr>
        <p:spPr>
          <a:xfrm>
            <a:off x="850669" y="2789603"/>
            <a:ext cx="36474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Roboto Light"/>
              <a:buNone/>
            </a:pPr>
            <a:r>
              <a:rPr lang="en-US" sz="1232" dirty="0"/>
              <a:t>1° </a:t>
            </a:r>
            <a:r>
              <a:rPr lang="en-US" sz="1232" dirty="0" err="1"/>
              <a:t>Semestre</a:t>
            </a:r>
            <a:r>
              <a:rPr lang="en-US" sz="1232" dirty="0"/>
              <a:t> - 2025</a:t>
            </a:r>
            <a:endParaRPr dirty="0"/>
          </a:p>
        </p:txBody>
      </p:sp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850669" y="1548416"/>
            <a:ext cx="4144658" cy="74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8"/>
              <a:buFont typeface="Roboto"/>
              <a:buNone/>
            </a:pPr>
            <a:r>
              <a:rPr lang="en-US" sz="1728" dirty="0"/>
              <a:t>RELATÓRIO SEMESTRAL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8"/>
              <a:buFont typeface="Roboto"/>
              <a:buNone/>
            </a:pPr>
            <a:r>
              <a:rPr lang="en-US" sz="1728" dirty="0"/>
              <a:t>OUVIDORIA</a:t>
            </a:r>
            <a:br>
              <a:rPr lang="en-US" sz="1728" dirty="0"/>
            </a:br>
            <a:br>
              <a:rPr lang="en-US" sz="1728" dirty="0"/>
            </a:br>
            <a:r>
              <a:rPr lang="en-US" sz="1300" dirty="0" err="1"/>
              <a:t>dLocal</a:t>
            </a:r>
            <a:r>
              <a:rPr lang="en-US" sz="1300" dirty="0"/>
              <a:t> </a:t>
            </a:r>
            <a:r>
              <a:rPr lang="en-US" sz="1300" dirty="0" err="1"/>
              <a:t>Brasil</a:t>
            </a:r>
            <a:r>
              <a:rPr lang="en-US" sz="1300" dirty="0"/>
              <a:t> </a:t>
            </a:r>
            <a:r>
              <a:rPr lang="en-US" sz="1300" dirty="0" err="1"/>
              <a:t>Instituição</a:t>
            </a:r>
            <a:r>
              <a:rPr lang="en-US" sz="1300" dirty="0"/>
              <a:t> de </a:t>
            </a:r>
            <a:r>
              <a:rPr lang="en-US" sz="1300" dirty="0" err="1"/>
              <a:t>Pagamento</a:t>
            </a:r>
            <a:r>
              <a:rPr lang="en-US" sz="1300" dirty="0"/>
              <a:t> S.A.</a:t>
            </a:r>
            <a:br>
              <a:rPr lang="en-US" sz="1300" dirty="0"/>
            </a:br>
            <a:endParaRPr sz="1300" dirty="0"/>
          </a:p>
        </p:txBody>
      </p:sp>
      <p:pic>
        <p:nvPicPr>
          <p:cNvPr id="308" name="Google Shape;308;p44" descr="Google Shape;380;p46"/>
          <p:cNvPicPr preferRelativeResize="0"/>
          <p:nvPr/>
        </p:nvPicPr>
        <p:blipFill rotWithShape="1">
          <a:blip r:embed="rId3">
            <a:alphaModFix/>
          </a:blip>
          <a:srcRect l="1536" t="1536"/>
          <a:stretch/>
        </p:blipFill>
        <p:spPr>
          <a:xfrm>
            <a:off x="6096000" y="0"/>
            <a:ext cx="3048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1" descr="Google Shape;3391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"/>
            <a:ext cx="9144000" cy="514352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1"/>
          <p:cNvSpPr txBox="1"/>
          <p:nvPr/>
        </p:nvSpPr>
        <p:spPr>
          <a:xfrm>
            <a:off x="779468" y="388079"/>
            <a:ext cx="2729752" cy="33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277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Ouvidoria - Atendimentos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1"/>
          <p:cNvSpPr txBox="1"/>
          <p:nvPr/>
        </p:nvSpPr>
        <p:spPr>
          <a:xfrm>
            <a:off x="812972" y="1061715"/>
            <a:ext cx="78387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Além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dos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canais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atendimento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convencionais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a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Ouvidoria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é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responsável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atender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às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registradas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junto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Sistema de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Registro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Cidadão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(RDR)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mantido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Banco Central do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Brasil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(BACEN).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51" descr="Google Shape;3402;p146"/>
          <p:cNvPicPr preferRelativeResize="0"/>
          <p:nvPr/>
        </p:nvPicPr>
        <p:blipFill rotWithShape="1">
          <a:blip r:embed="rId4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1"/>
          <p:cNvSpPr txBox="1"/>
          <p:nvPr/>
        </p:nvSpPr>
        <p:spPr>
          <a:xfrm>
            <a:off x="823666" y="750115"/>
            <a:ext cx="781894" cy="1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Sistema RDR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1"/>
          <p:cNvSpPr txBox="1"/>
          <p:nvPr/>
        </p:nvSpPr>
        <p:spPr>
          <a:xfrm>
            <a:off x="3806438" y="1868615"/>
            <a:ext cx="1531200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registradas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no Sistema RDR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durante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 1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º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semestre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1"/>
          <p:cNvSpPr txBox="1"/>
          <p:nvPr/>
        </p:nvSpPr>
        <p:spPr>
          <a:xfrm>
            <a:off x="812972" y="3059215"/>
            <a:ext cx="783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Após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tratamento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resposta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das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pela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Ouvidoria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sistema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RDR, a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classificação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procedência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feita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órgão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regulador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Entre as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reclamações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analisadas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classificadas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BACEN.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1"/>
          <p:cNvSpPr txBox="1"/>
          <p:nvPr/>
        </p:nvSpPr>
        <p:spPr>
          <a:xfrm>
            <a:off x="920163" y="3790400"/>
            <a:ext cx="1531200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38%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das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foram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consideradas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procedentes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1"/>
          <p:cNvSpPr txBox="1"/>
          <p:nvPr/>
        </p:nvSpPr>
        <p:spPr>
          <a:xfrm>
            <a:off x="3730200" y="3790400"/>
            <a:ext cx="1683600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24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das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foram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consideradas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improcedentes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1"/>
          <p:cNvSpPr txBox="1"/>
          <p:nvPr/>
        </p:nvSpPr>
        <p:spPr>
          <a:xfrm>
            <a:off x="6437099" y="3779351"/>
            <a:ext cx="2061921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38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outras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foram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consideradas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conslusivas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canceladas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/>
          <p:nvPr/>
        </p:nvSpPr>
        <p:spPr>
          <a:xfrm flipH="1">
            <a:off x="-51" y="9774"/>
            <a:ext cx="3019501" cy="51435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3434400" y="714150"/>
            <a:ext cx="46725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800"/>
              <a:buFont typeface="Roboto"/>
              <a:buNone/>
            </a:pPr>
            <a:r>
              <a:rPr lang="en-US" sz="1000" b="1" i="0" u="none" strike="noStrike" cap="none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Entre as demandas classificadas pelo BACEN, extraem-se os seguintes números: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52" descr="Google Shape;2257;p104"/>
          <p:cNvPicPr preferRelativeResize="0"/>
          <p:nvPr/>
        </p:nvPicPr>
        <p:blipFill rotWithShape="1">
          <a:blip r:embed="rId3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2"/>
          <p:cNvSpPr txBox="1"/>
          <p:nvPr/>
        </p:nvSpPr>
        <p:spPr>
          <a:xfrm>
            <a:off x="231004" y="294660"/>
            <a:ext cx="2729751" cy="37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2776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Roboto Light"/>
              <a:buNone/>
            </a:pPr>
            <a:r>
              <a:rPr lang="en-US" sz="1800" b="0" i="0" u="none" strike="noStrike" cap="none">
                <a:solidFill>
                  <a:srgbClr val="535353"/>
                </a:solidFill>
                <a:latin typeface="Roboto Light"/>
                <a:ea typeface="Roboto Light"/>
                <a:cs typeface="Roboto Light"/>
                <a:sym typeface="Roboto Light"/>
              </a:rPr>
              <a:t>Ouvidoria - Atendimentos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2"/>
          <p:cNvSpPr txBox="1"/>
          <p:nvPr/>
        </p:nvSpPr>
        <p:spPr>
          <a:xfrm>
            <a:off x="281275" y="665449"/>
            <a:ext cx="781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r>
              <a:rPr lang="en-US" sz="1000" b="0" i="0" u="none" strike="noStrike" cap="none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Sistema RDR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2"/>
          <p:cNvSpPr txBox="1"/>
          <p:nvPr/>
        </p:nvSpPr>
        <p:spPr>
          <a:xfrm>
            <a:off x="169371" y="1033783"/>
            <a:ext cx="28530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A classificação da demanda realizada pelo Banco Central, pode ser feita da seguinte forma: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900"/>
              <a:buFont typeface="Roboto"/>
              <a:buNone/>
            </a:pPr>
            <a:endParaRPr sz="900" b="0" i="0" u="none" strike="noStrike" cap="none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0236" marR="0" lvl="0" indent="-9023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</a:pPr>
            <a:r>
              <a:rPr lang="en-US" sz="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Regulada procedente: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 há indício de descumprimento, por parte da instituição, de lei ou regulamentação cuja competência de supervisão seja do Banco Central do Brasil.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236" marR="0" lvl="0" indent="-9023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</a:pPr>
            <a:r>
              <a:rPr lang="en-US" sz="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Regulada improcedente: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 não se verifica indício de descumprimento, por parte da instituição, de lei ou regulamentação cuja competência de supervisão seja do Banco Central do Brasil.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236" marR="0" lvl="0" indent="-9023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</a:pPr>
            <a:r>
              <a:rPr lang="en-US" sz="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 regulada: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 a reclamação não for relacionada a lei ou regulamentação cuja competência de supervisão seja do Banco Central do Brasil.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236" marR="0" lvl="0" indent="-9023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</a:pPr>
            <a:r>
              <a:rPr lang="en-US" sz="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 conclusiva: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 não houver informações suficientes para determinar se houve ou não descumprimento pela Instituição Financeira de lei ou regulamentação supervisionada pelo BACEN.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236" marR="0" lvl="0" indent="-9023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</a:pPr>
            <a:r>
              <a:rPr lang="en-US" sz="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Cancelada: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 a manifestação não é pertinente aos produtos e serviços prestados pela empresa reclamada.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236" marR="0" lvl="0" indent="-9023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</a:pPr>
            <a:r>
              <a:rPr lang="en-US" sz="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Pendente: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 ainda não ocorreu a classificação de procedência pelo BACEN.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A7B89-D49A-0B0A-58AA-7D9C829A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89" y="1414257"/>
            <a:ext cx="6090611" cy="27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3"/>
          <p:cNvSpPr txBox="1"/>
          <p:nvPr/>
        </p:nvSpPr>
        <p:spPr>
          <a:xfrm>
            <a:off x="559879" y="1660469"/>
            <a:ext cx="26403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Dentre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classificadas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1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reguladas</a:t>
            </a:r>
            <a:r>
              <a:rPr lang="en-US" sz="1000" b="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1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procedentes</a:t>
            </a:r>
            <a:r>
              <a:rPr lang="en-US" sz="1000" b="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foram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identificados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principalmente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seguintes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latin typeface="Roboto"/>
                <a:ea typeface="Roboto"/>
                <a:cs typeface="Roboto"/>
                <a:sym typeface="Roboto"/>
              </a:rPr>
              <a:t>assuntos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53" descr="Google Shape;2269;p105"/>
          <p:cNvPicPr preferRelativeResize="0"/>
          <p:nvPr/>
        </p:nvPicPr>
        <p:blipFill rotWithShape="1">
          <a:blip r:embed="rId3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3"/>
          <p:cNvSpPr txBox="1"/>
          <p:nvPr/>
        </p:nvSpPr>
        <p:spPr>
          <a:xfrm>
            <a:off x="470453" y="747130"/>
            <a:ext cx="272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2776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Roboto Light"/>
              <a:buNone/>
            </a:pPr>
            <a:r>
              <a:rPr lang="en-US" sz="1800" b="0" i="0" u="none" strike="noStrike" cap="none">
                <a:solidFill>
                  <a:srgbClr val="535353"/>
                </a:solidFill>
                <a:latin typeface="Roboto Light"/>
                <a:ea typeface="Roboto Light"/>
                <a:cs typeface="Roboto Light"/>
                <a:sym typeface="Roboto Light"/>
              </a:rPr>
              <a:t>Ouvidoria - Atendimentos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3"/>
          <p:cNvSpPr txBox="1"/>
          <p:nvPr/>
        </p:nvSpPr>
        <p:spPr>
          <a:xfrm>
            <a:off x="515176" y="1183550"/>
            <a:ext cx="16146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Classificação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assunto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Sistema RDR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515175" y="2428350"/>
            <a:ext cx="2729700" cy="69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 de </a:t>
            </a: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Pagamento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Abertura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Acompanhamento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pagamento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endParaRPr sz="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515150" y="3171399"/>
            <a:ext cx="26403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Dentre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as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classificadas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como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1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reguladas</a:t>
            </a:r>
            <a:r>
              <a:rPr lang="en-US" sz="1000" b="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1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improcedentes</a:t>
            </a:r>
            <a:r>
              <a:rPr lang="en-US" sz="1000" b="0" i="1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foram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identificados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principalemente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seguintes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latin typeface="Roboto"/>
                <a:ea typeface="Roboto"/>
                <a:cs typeface="Roboto"/>
                <a:sym typeface="Roboto"/>
              </a:rPr>
              <a:t>assuntos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515175" y="3929075"/>
            <a:ext cx="3846900" cy="7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Bloqueio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Valores/Conta IP;</a:t>
            </a: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 no CCS;</a:t>
            </a: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Solicitação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devolução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Pix.</a:t>
            </a: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DF23EC-BBDB-BFFA-57F7-9E59C60E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57" y="1195341"/>
            <a:ext cx="5545118" cy="34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83C3F-36A4-8D9E-7DDD-97D49B762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38ADE-46F4-3A3B-5257-688B1D9F63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2504" y="1561677"/>
            <a:ext cx="5407720" cy="2745523"/>
          </a:xfrm>
        </p:spPr>
        <p:txBody>
          <a:bodyPr>
            <a:normAutofit/>
          </a:bodyPr>
          <a:lstStyle/>
          <a:p>
            <a:pPr marL="228600" indent="0" algn="just"/>
            <a:endParaRPr lang="en-US" dirty="0"/>
          </a:p>
          <a:p>
            <a:pPr marL="228600" indent="0" algn="just"/>
            <a:r>
              <a:rPr lang="en-US" dirty="0"/>
              <a:t>A </a:t>
            </a:r>
            <a:r>
              <a:rPr lang="en-US" dirty="0" err="1"/>
              <a:t>Ouvidoria</a:t>
            </a:r>
            <a:r>
              <a:rPr lang="en-US" dirty="0"/>
              <a:t> da </a:t>
            </a:r>
            <a:r>
              <a:rPr lang="en-US" dirty="0" err="1"/>
              <a:t>dLocal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pilares</a:t>
            </a:r>
            <a:r>
              <a:rPr lang="en-US" dirty="0"/>
              <a:t> a </a:t>
            </a:r>
            <a:r>
              <a:rPr lang="en-US" dirty="0" err="1"/>
              <a:t>transparência</a:t>
            </a:r>
            <a:r>
              <a:rPr lang="en-US" dirty="0"/>
              <a:t> das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prestadas</a:t>
            </a:r>
            <a:r>
              <a:rPr lang="en-US" dirty="0"/>
              <a:t> e a </a:t>
            </a:r>
            <a:r>
              <a:rPr lang="en-US" dirty="0" err="1"/>
              <a:t>adoção</a:t>
            </a:r>
            <a:r>
              <a:rPr lang="en-US" dirty="0"/>
              <a:t> de </a:t>
            </a:r>
            <a:r>
              <a:rPr lang="en-US" dirty="0" err="1"/>
              <a:t>medidas</a:t>
            </a:r>
            <a:r>
              <a:rPr lang="en-US" dirty="0"/>
              <a:t> que, </a:t>
            </a:r>
            <a:r>
              <a:rPr lang="en-US" dirty="0" err="1"/>
              <a:t>acima</a:t>
            </a:r>
            <a:r>
              <a:rPr lang="en-US" dirty="0"/>
              <a:t> de </a:t>
            </a:r>
            <a:r>
              <a:rPr lang="en-US" dirty="0" err="1"/>
              <a:t>tudo</a:t>
            </a:r>
            <a:r>
              <a:rPr lang="en-US" dirty="0"/>
              <a:t>, </a:t>
            </a:r>
            <a:r>
              <a:rPr lang="en-US" dirty="0" err="1"/>
              <a:t>têm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principal </a:t>
            </a:r>
            <a:r>
              <a:rPr lang="en-US" dirty="0" err="1"/>
              <a:t>objetivo</a:t>
            </a:r>
            <a:r>
              <a:rPr lang="en-US" dirty="0"/>
              <a:t> o </a:t>
            </a:r>
            <a:r>
              <a:rPr lang="en-US" dirty="0" err="1"/>
              <a:t>aprimoramento</a:t>
            </a:r>
            <a:r>
              <a:rPr lang="en-US" dirty="0"/>
              <a:t> dos </a:t>
            </a:r>
            <a:r>
              <a:rPr lang="en-US" dirty="0" err="1"/>
              <a:t>processos</a:t>
            </a:r>
            <a:r>
              <a:rPr lang="en-US" dirty="0"/>
              <a:t> e </a:t>
            </a:r>
            <a:r>
              <a:rPr lang="en-US" dirty="0" err="1"/>
              <a:t>procedimentos</a:t>
            </a:r>
            <a:r>
              <a:rPr lang="en-US" dirty="0"/>
              <a:t> </a:t>
            </a:r>
            <a:r>
              <a:rPr lang="en-US" dirty="0" err="1"/>
              <a:t>internos</a:t>
            </a:r>
            <a:r>
              <a:rPr lang="en-US" dirty="0"/>
              <a:t> </a:t>
            </a:r>
            <a:r>
              <a:rPr lang="en-US" dirty="0" err="1"/>
              <a:t>desenvolvidos</a:t>
            </a:r>
            <a:r>
              <a:rPr lang="en-US" dirty="0"/>
              <a:t>, de modo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usuários</a:t>
            </a:r>
            <a:r>
              <a:rPr lang="en-US" dirty="0"/>
              <a:t> dos </a:t>
            </a:r>
            <a:r>
              <a:rPr lang="en-US" dirty="0" err="1"/>
              <a:t>serviços</a:t>
            </a:r>
            <a:r>
              <a:rPr lang="en-US" dirty="0"/>
              <a:t> da </a:t>
            </a:r>
            <a:r>
              <a:rPr lang="en-US" dirty="0" err="1"/>
              <a:t>dLocal</a:t>
            </a:r>
            <a:r>
              <a:rPr lang="en-US" dirty="0"/>
              <a:t> </a:t>
            </a:r>
            <a:r>
              <a:rPr lang="en-US" dirty="0" err="1"/>
              <a:t>tenham</a:t>
            </a:r>
            <a:r>
              <a:rPr lang="en-US" dirty="0"/>
              <a:t> sempre a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experiência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a </a:t>
            </a:r>
            <a:r>
              <a:rPr lang="en-US" dirty="0" err="1"/>
              <a:t>resolução</a:t>
            </a:r>
            <a:r>
              <a:rPr lang="en-US" dirty="0"/>
              <a:t> das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demandas</a:t>
            </a:r>
            <a:r>
              <a:rPr lang="en-US" dirty="0"/>
              <a:t>. </a:t>
            </a:r>
          </a:p>
          <a:p>
            <a:pPr marL="228600" indent="0" algn="just"/>
            <a:endParaRPr lang="en-US" dirty="0"/>
          </a:p>
          <a:p>
            <a:pPr marL="228600" indent="0" algn="just"/>
            <a:r>
              <a:rPr lang="en-US" dirty="0"/>
              <a:t>Estamos </a:t>
            </a:r>
            <a:r>
              <a:rPr lang="en-US" dirty="0" err="1"/>
              <a:t>constantemente</a:t>
            </a:r>
            <a:r>
              <a:rPr lang="en-US" dirty="0"/>
              <a:t> </a:t>
            </a:r>
            <a:r>
              <a:rPr lang="en-US" dirty="0" err="1"/>
              <a:t>buscando</a:t>
            </a:r>
            <a:r>
              <a:rPr lang="en-US" dirty="0"/>
              <a:t> </a:t>
            </a:r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efetivas</a:t>
            </a:r>
            <a:r>
              <a:rPr lang="en-US" dirty="0"/>
              <a:t> para a </a:t>
            </a:r>
            <a:r>
              <a:rPr lang="en-US" dirty="0" err="1"/>
              <a:t>mediação</a:t>
            </a:r>
            <a:r>
              <a:rPr lang="en-US" dirty="0"/>
              <a:t> de </a:t>
            </a:r>
            <a:r>
              <a:rPr lang="en-US" dirty="0" err="1"/>
              <a:t>conflitos</a:t>
            </a:r>
            <a:r>
              <a:rPr lang="en-US" dirty="0"/>
              <a:t>, </a:t>
            </a:r>
            <a:r>
              <a:rPr lang="en-US" dirty="0" err="1"/>
              <a:t>contribuindo</a:t>
            </a:r>
            <a:r>
              <a:rPr lang="en-US" dirty="0"/>
              <a:t> para a </a:t>
            </a:r>
            <a:r>
              <a:rPr lang="en-US" dirty="0" err="1"/>
              <a:t>melhoria</a:t>
            </a:r>
            <a:r>
              <a:rPr lang="en-US" dirty="0"/>
              <a:t> da </a:t>
            </a:r>
            <a:r>
              <a:rPr lang="en-US" dirty="0" err="1"/>
              <a:t>qualidade</a:t>
            </a:r>
            <a:r>
              <a:rPr lang="en-US" dirty="0"/>
              <a:t> dos </a:t>
            </a:r>
            <a:r>
              <a:rPr lang="en-US" dirty="0" err="1"/>
              <a:t>serviços</a:t>
            </a:r>
            <a:r>
              <a:rPr lang="en-US" dirty="0"/>
              <a:t> e </a:t>
            </a: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ofertados</a:t>
            </a:r>
            <a:r>
              <a:rPr lang="en-US" dirty="0"/>
              <a:t>,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para a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experiência</a:t>
            </a:r>
            <a:r>
              <a:rPr lang="en-US" dirty="0"/>
              <a:t> dos </a:t>
            </a:r>
            <a:r>
              <a:rPr lang="en-US" dirty="0" err="1"/>
              <a:t>nossos</a:t>
            </a:r>
            <a:r>
              <a:rPr lang="en-US" dirty="0"/>
              <a:t> </a:t>
            </a:r>
            <a:r>
              <a:rPr lang="en-US" dirty="0" err="1"/>
              <a:t>usuários</a:t>
            </a:r>
            <a:r>
              <a:rPr lang="en-US" dirty="0"/>
              <a:t>.</a:t>
            </a:r>
            <a:endParaRPr lang="en-BR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4BD3A3-3C63-92F4-B407-1E6093A785EF}"/>
              </a:ext>
            </a:extLst>
          </p:cNvPr>
          <p:cNvSpPr/>
          <p:nvPr/>
        </p:nvSpPr>
        <p:spPr>
          <a:xfrm>
            <a:off x="472499" y="549255"/>
            <a:ext cx="5167725" cy="6507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C8D9BDC-232C-D189-B7AB-122B65FBE520}"/>
              </a:ext>
            </a:extLst>
          </p:cNvPr>
          <p:cNvSpPr txBox="1">
            <a:spLocks/>
          </p:cNvSpPr>
          <p:nvPr/>
        </p:nvSpPr>
        <p:spPr>
          <a:xfrm>
            <a:off x="472499" y="712473"/>
            <a:ext cx="4624501" cy="48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 b="0" i="0" u="none" strike="noStrike" cap="none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 b="0" i="0" u="none" strike="noStrike" cap="none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 b="0" i="0" u="none" strike="noStrike" cap="none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 b="0" i="0" u="none" strike="noStrike" cap="none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defRPr sz="2200" b="0" i="0" u="none" strike="noStrike" cap="none">
                <a:solidFill>
                  <a:srgbClr val="01010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Considerações Finais</a:t>
            </a:r>
            <a:endParaRPr lang="en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body" idx="1"/>
          </p:nvPr>
        </p:nvSpPr>
        <p:spPr>
          <a:xfrm>
            <a:off x="920994" y="3090811"/>
            <a:ext cx="3647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50000"/>
              </a:lnSpc>
              <a:buSzPts val="1092"/>
            </a:pPr>
            <a:r>
              <a:rPr lang="en-US" sz="1200" dirty="0" err="1"/>
              <a:t>Diretor</a:t>
            </a:r>
            <a:r>
              <a:rPr lang="en-US" sz="1200" dirty="0"/>
              <a:t> </a:t>
            </a:r>
            <a:r>
              <a:rPr lang="en-US" sz="1200" dirty="0" err="1"/>
              <a:t>responsável</a:t>
            </a:r>
            <a:r>
              <a:rPr lang="en-US" sz="1200" dirty="0"/>
              <a:t> pela </a:t>
            </a:r>
            <a:r>
              <a:rPr lang="en-US" sz="1200" dirty="0" err="1"/>
              <a:t>Ouvidoria</a:t>
            </a:r>
            <a:r>
              <a:rPr lang="en-US" sz="1200" dirty="0"/>
              <a:t>: Renata Alba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Roboto Light"/>
              <a:buNone/>
            </a:pPr>
            <a:r>
              <a:rPr lang="en-US" sz="1200" dirty="0" err="1"/>
              <a:t>Ouvidor</a:t>
            </a:r>
            <a:r>
              <a:rPr lang="en-US" sz="1200" dirty="0"/>
              <a:t> </a:t>
            </a:r>
            <a:r>
              <a:rPr lang="en-US" sz="1200" dirty="0" err="1"/>
              <a:t>responsável</a:t>
            </a:r>
            <a:r>
              <a:rPr lang="en-US" sz="1200" dirty="0"/>
              <a:t>: Victor </a:t>
            </a:r>
            <a:r>
              <a:rPr lang="en-US" sz="1200" dirty="0" err="1"/>
              <a:t>Chame</a:t>
            </a:r>
            <a:r>
              <a:rPr lang="en-US" sz="1200" dirty="0"/>
              <a:t> </a:t>
            </a:r>
            <a:r>
              <a:rPr lang="en-US" sz="1200" dirty="0" err="1"/>
              <a:t>Alvim</a:t>
            </a:r>
            <a:br>
              <a:rPr lang="en-US" sz="1200" dirty="0"/>
            </a:br>
            <a:r>
              <a:rPr lang="en-US" sz="1200" u="sng" dirty="0">
                <a:solidFill>
                  <a:srgbClr val="2211A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ouvidoria@dlocal.com</a:t>
            </a:r>
            <a:endParaRPr sz="1200" dirty="0"/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920994" y="2720900"/>
            <a:ext cx="4126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boto"/>
              <a:buNone/>
            </a:pPr>
            <a:r>
              <a:rPr lang="en-US" sz="2000" b="1" dirty="0" err="1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US" sz="2000" dirty="0" err="1"/>
              <a:t>uvidoria</a:t>
            </a:r>
            <a:r>
              <a:rPr lang="en-US" sz="2000" dirty="0"/>
              <a:t> </a:t>
            </a:r>
            <a:r>
              <a:rPr lang="en-US" sz="2000" dirty="0" err="1"/>
              <a:t>dLocal</a:t>
            </a:r>
            <a:endParaRPr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9BA89-F8B1-0762-6F0F-CB6E36E9850E}"/>
              </a:ext>
            </a:extLst>
          </p:cNvPr>
          <p:cNvSpPr txBox="1"/>
          <p:nvPr/>
        </p:nvSpPr>
        <p:spPr>
          <a:xfrm>
            <a:off x="1811867" y="93133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E496A6-2643-A71A-1934-1E713D164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991" y="1354200"/>
            <a:ext cx="1181100" cy="10684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D8C92E9-3904-9AB3-99EB-C1BF6C1CE7C2}"/>
              </a:ext>
            </a:extLst>
          </p:cNvPr>
          <p:cNvSpPr/>
          <p:nvPr/>
        </p:nvSpPr>
        <p:spPr>
          <a:xfrm>
            <a:off x="558800" y="598817"/>
            <a:ext cx="3429000" cy="823583"/>
          </a:xfrm>
          <a:prstGeom prst="roundRect">
            <a:avLst>
              <a:gd name="adj" fmla="val 24161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BR" sz="2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10101">
                      <a:alpha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BR" sz="2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10101">
                      <a:alpha val="40000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kumimoji="0" lang="en-BR" sz="24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10101">
                      <a:alpha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Obrigado!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BR" sz="2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10101">
                      <a:alpha val="40000"/>
                    </a:srgbClr>
                  </a:outerShdw>
                </a:effectLst>
                <a:latin typeface="Arial"/>
                <a:cs typeface="Arial"/>
              </a:rPr>
              <a:t>                  </a:t>
            </a:r>
            <a:endParaRPr lang="en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FEAAD-6A34-A28E-041C-189721DBB57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8699" y="1661893"/>
            <a:ext cx="5361034" cy="2706908"/>
          </a:xfrm>
        </p:spPr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n-BR" dirty="0"/>
              <a:t>Apresentação 	                                                         3 - 5</a:t>
            </a:r>
          </a:p>
          <a:p>
            <a:pPr marL="571500" indent="-342900">
              <a:buFont typeface="+mj-lt"/>
              <a:buAutoNum type="arabicPeriod"/>
            </a:pPr>
            <a:endParaRPr lang="en-BR" dirty="0"/>
          </a:p>
          <a:p>
            <a:pPr marL="571500" indent="-342900">
              <a:buFont typeface="+mj-lt"/>
              <a:buAutoNum type="arabicPeriod"/>
            </a:pPr>
            <a:r>
              <a:rPr lang="en-BR" dirty="0"/>
              <a:t>Canais de Atendimento                                             6</a:t>
            </a:r>
          </a:p>
          <a:p>
            <a:pPr marL="571500" indent="-342900">
              <a:buFont typeface="+mj-lt"/>
              <a:buAutoNum type="arabicPeriod"/>
            </a:pPr>
            <a:endParaRPr lang="en-BR" dirty="0"/>
          </a:p>
          <a:p>
            <a:pPr marL="571500" indent="-342900">
              <a:buFont typeface="+mj-lt"/>
              <a:buAutoNum type="arabicPeriod"/>
            </a:pPr>
            <a:r>
              <a:rPr lang="en-BR" dirty="0"/>
              <a:t>Fluxo da Ouvidoria                                                    7</a:t>
            </a:r>
          </a:p>
          <a:p>
            <a:pPr marL="571500" indent="-342900">
              <a:buFont typeface="+mj-lt"/>
              <a:buAutoNum type="arabicPeriod"/>
            </a:pPr>
            <a:endParaRPr lang="en-BR" dirty="0"/>
          </a:p>
          <a:p>
            <a:pPr marL="571500" indent="-342900">
              <a:buFont typeface="+mj-lt"/>
              <a:buAutoNum type="arabicPeriod"/>
            </a:pPr>
            <a:r>
              <a:rPr lang="en-BR" dirty="0"/>
              <a:t>Indicadores dos atendimentos da Ouvidoria             8-12</a:t>
            </a:r>
          </a:p>
          <a:p>
            <a:pPr marL="571500" indent="-342900">
              <a:buFont typeface="+mj-lt"/>
              <a:buAutoNum type="arabicPeriod"/>
            </a:pPr>
            <a:endParaRPr lang="en-BR" dirty="0"/>
          </a:p>
          <a:p>
            <a:pPr marL="571500" indent="-342900">
              <a:buFont typeface="+mj-lt"/>
              <a:buAutoNum type="arabicPeriod"/>
            </a:pPr>
            <a:r>
              <a:rPr lang="en-BR" dirty="0"/>
              <a:t>Considerações Finais                                                13</a:t>
            </a:r>
          </a:p>
          <a:p>
            <a:pPr marL="571500" indent="-342900">
              <a:buFont typeface="+mj-lt"/>
              <a:buAutoNum type="arabicPeriod"/>
            </a:pPr>
            <a:endParaRPr lang="en-BR" dirty="0"/>
          </a:p>
          <a:p>
            <a:pPr marL="571500" indent="-342900">
              <a:buFont typeface="+mj-lt"/>
              <a:buAutoNum type="arabicPeriod"/>
            </a:pPr>
            <a:endParaRPr lang="en-BR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6AB3BC-DC7F-4987-AA9C-EC0DA95111D4}"/>
              </a:ext>
            </a:extLst>
          </p:cNvPr>
          <p:cNvSpPr/>
          <p:nvPr/>
        </p:nvSpPr>
        <p:spPr>
          <a:xfrm>
            <a:off x="548699" y="549254"/>
            <a:ext cx="5012267" cy="6773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9D3CD4-75F2-A0C4-5AAE-EDA1D92F2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99" y="712473"/>
            <a:ext cx="4624501" cy="487501"/>
          </a:xfrm>
        </p:spPr>
        <p:txBody>
          <a:bodyPr/>
          <a:lstStyle/>
          <a:p>
            <a:r>
              <a:rPr lang="en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Sumário</a:t>
            </a:r>
            <a:endParaRPr lang="en-BR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391CD4-FACD-2D35-F222-378AA366CA59}"/>
              </a:ext>
            </a:extLst>
          </p:cNvPr>
          <p:cNvCxnSpPr>
            <a:cxnSpLocks/>
          </p:cNvCxnSpPr>
          <p:nvPr/>
        </p:nvCxnSpPr>
        <p:spPr>
          <a:xfrm>
            <a:off x="2302933" y="1786467"/>
            <a:ext cx="27940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3D461-6E9D-5845-296C-54DA76A31F11}"/>
              </a:ext>
            </a:extLst>
          </p:cNvPr>
          <p:cNvCxnSpPr>
            <a:cxnSpLocks/>
          </p:cNvCxnSpPr>
          <p:nvPr/>
        </p:nvCxnSpPr>
        <p:spPr>
          <a:xfrm>
            <a:off x="3031066" y="2209800"/>
            <a:ext cx="20659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0E9A3A-9DC7-517A-AD51-90C47E9AD3FF}"/>
              </a:ext>
            </a:extLst>
          </p:cNvPr>
          <p:cNvCxnSpPr>
            <a:cxnSpLocks/>
          </p:cNvCxnSpPr>
          <p:nvPr/>
        </p:nvCxnSpPr>
        <p:spPr>
          <a:xfrm>
            <a:off x="2692400" y="2641600"/>
            <a:ext cx="240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DB17C-1E66-3A3C-C2B3-D872408566E0}"/>
              </a:ext>
            </a:extLst>
          </p:cNvPr>
          <p:cNvCxnSpPr>
            <a:cxnSpLocks/>
          </p:cNvCxnSpPr>
          <p:nvPr/>
        </p:nvCxnSpPr>
        <p:spPr>
          <a:xfrm>
            <a:off x="4592099" y="3064934"/>
            <a:ext cx="5049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5F40E83-1B1D-93CD-EA6C-188B3878C276}"/>
              </a:ext>
            </a:extLst>
          </p:cNvPr>
          <p:cNvCxnSpPr>
            <a:cxnSpLocks/>
          </p:cNvCxnSpPr>
          <p:nvPr/>
        </p:nvCxnSpPr>
        <p:spPr>
          <a:xfrm>
            <a:off x="2878667" y="3488267"/>
            <a:ext cx="22183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3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7B29BFA4-8C7A-6180-B7CA-D78BA17F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>
            <a:extLst>
              <a:ext uri="{FF2B5EF4-FFF2-40B4-BE49-F238E27FC236}">
                <a16:creationId xmlns:a16="http://schemas.microsoft.com/office/drawing/2014/main" id="{90349BF2-14E8-9FF2-2C79-9C83884AFE76}"/>
              </a:ext>
            </a:extLst>
          </p:cNvPr>
          <p:cNvSpPr txBox="1"/>
          <p:nvPr/>
        </p:nvSpPr>
        <p:spPr>
          <a:xfrm>
            <a:off x="563089" y="722719"/>
            <a:ext cx="38466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Light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oboto"/>
              <a:buNone/>
            </a:pPr>
            <a:endParaRPr lang="en-US" sz="1000" b="1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oboto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1000" b="1" i="0" u="none" strike="noStrike" cap="none" dirty="0" err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dLocal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9E92C6-745B-ADCA-9F9B-689F9322A51E}"/>
              </a:ext>
            </a:extLst>
          </p:cNvPr>
          <p:cNvSpPr/>
          <p:nvPr/>
        </p:nvSpPr>
        <p:spPr>
          <a:xfrm>
            <a:off x="476171" y="441760"/>
            <a:ext cx="5012267" cy="6773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726C5A7-0ACD-65A6-A59F-93F7BFB0C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171" y="608251"/>
            <a:ext cx="4624501" cy="487501"/>
          </a:xfrm>
        </p:spPr>
        <p:txBody>
          <a:bodyPr/>
          <a:lstStyle/>
          <a:p>
            <a:r>
              <a:rPr lang="en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Apresentação</a:t>
            </a:r>
            <a:endParaRPr lang="en-BR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32461-2814-BB72-F297-8712376D9717}"/>
              </a:ext>
            </a:extLst>
          </p:cNvPr>
          <p:cNvSpPr txBox="1"/>
          <p:nvPr/>
        </p:nvSpPr>
        <p:spPr>
          <a:xfrm>
            <a:off x="563089" y="1565257"/>
            <a:ext cx="492534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535353"/>
              </a:buClr>
              <a:buSzPts val="1000"/>
            </a:pP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dLocal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foi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fundada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no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Uruguai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2016,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por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Sergio Fogel e Andrés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Bzurovski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dois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empreendedores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com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ampla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experiência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no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setor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de fintech, com 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objetivo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de se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tornar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uma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plataforma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pagamentos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abrangente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para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grandes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empresas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digitais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mercados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emergentes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. Com Sebastián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Kanovich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como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CEO, 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dLocal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teve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um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crescimento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exponencial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consolidou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sua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presença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nos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principais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mercados. </a:t>
            </a:r>
          </a:p>
          <a:p>
            <a:pPr algn="just">
              <a:lnSpc>
                <a:spcPct val="150000"/>
              </a:lnSpc>
              <a:buClr>
                <a:srgbClr val="535353"/>
              </a:buClr>
              <a:buSzPts val="1000"/>
            </a:pPr>
            <a:endParaRPr lang="en-US" sz="1000" dirty="0">
              <a:solidFill>
                <a:srgbClr val="535353"/>
              </a:solidFill>
              <a:latin typeface="Roboto"/>
              <a:ea typeface="Roboto"/>
              <a:cs typeface="Roboto"/>
            </a:endParaRPr>
          </a:p>
          <a:p>
            <a:pPr algn="just">
              <a:lnSpc>
                <a:spcPct val="150000"/>
              </a:lnSpc>
              <a:buClr>
                <a:srgbClr val="535353"/>
              </a:buClr>
              <a:buSzPts val="1000"/>
            </a:pP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Desde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início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, 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dLocal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tem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se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concentrado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mercados de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economias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que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estão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rápido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crescimento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. Em 2020,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essa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estratégia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permitiu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que 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empresa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alcançasse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números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notáveis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, tendo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dobrado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suas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vendas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e 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seu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lucro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líquido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tornando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-se 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primeiro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unicórnio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Uruguai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. Em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junho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de 2021, 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dLocal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atingiu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um novo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marco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ao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ser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listada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na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b="1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Nasdaq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, 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bolsa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valores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americana para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empresas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tecnologia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fazendo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com que a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dLocal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se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consolidasse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como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uma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das </a:t>
            </a:r>
            <a:r>
              <a:rPr lang="en-US" sz="1000" i="1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fintechs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mais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000" dirty="0" err="1">
                <a:solidFill>
                  <a:srgbClr val="535353"/>
                </a:solidFill>
                <a:latin typeface="Roboto"/>
                <a:ea typeface="Roboto"/>
                <a:cs typeface="Roboto"/>
              </a:rPr>
              <a:t>importantes</a:t>
            </a: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da América Latina.</a:t>
            </a:r>
          </a:p>
          <a:p>
            <a:pPr algn="just">
              <a:lnSpc>
                <a:spcPct val="150000"/>
              </a:lnSpc>
              <a:buClr>
                <a:srgbClr val="535353"/>
              </a:buClr>
              <a:buSzPts val="1000"/>
            </a:pPr>
            <a:r>
              <a:rPr lang="en-US" sz="1000" dirty="0">
                <a:solidFill>
                  <a:srgbClr val="535353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15176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/>
        </p:nvSpPr>
        <p:spPr>
          <a:xfrm>
            <a:off x="563089" y="780427"/>
            <a:ext cx="38466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Light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oboto"/>
              <a:buNone/>
            </a:pPr>
            <a:endParaRPr lang="en-US" sz="1000" b="1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oboto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1000" b="1" i="0" u="none" strike="noStrike" cap="none" dirty="0" err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Ouvidoria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563105" y="1737433"/>
            <a:ext cx="4838400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Resolução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do Banco Central n° 28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outubro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2020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dispõe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que 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Ouvidoria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componente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organizacional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obrigatório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nas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instituições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autorizadas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funcionar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pelo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Banco Central,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tem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prestar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atendimento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última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instância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às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não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solucionadas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nos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canais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atendimento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primários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endParaRPr sz="1000" b="0" i="0" u="none" strike="noStrike" cap="none" dirty="0">
              <a:solidFill>
                <a:srgbClr val="5353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garantir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melhor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atendimento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o time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Ouvidoria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dLocal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foi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capacitado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conformidade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com 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certificação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exigida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no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artigo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16 da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mencionada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Resolução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tem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independência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para o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tratamento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das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agindo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forma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transparente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imparcial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000" b="1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isenta</a:t>
            </a:r>
            <a:r>
              <a:rPr lang="en-US" sz="1000" b="1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F5DE633-F6A6-18FC-CEA1-FACDCBDDBCA5}"/>
              </a:ext>
            </a:extLst>
          </p:cNvPr>
          <p:cNvSpPr/>
          <p:nvPr/>
        </p:nvSpPr>
        <p:spPr>
          <a:xfrm>
            <a:off x="476171" y="441760"/>
            <a:ext cx="5012267" cy="6773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3A41934-9825-07F9-9DEB-B6C401E6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171" y="608251"/>
            <a:ext cx="4624501" cy="487501"/>
          </a:xfrm>
        </p:spPr>
        <p:txBody>
          <a:bodyPr/>
          <a:lstStyle/>
          <a:p>
            <a:r>
              <a:rPr lang="en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Apresentação</a:t>
            </a:r>
            <a:endParaRPr lang="en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/>
          <p:nvPr/>
        </p:nvSpPr>
        <p:spPr>
          <a:xfrm>
            <a:off x="563089" y="780427"/>
            <a:ext cx="38466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Light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oboto"/>
              <a:buNone/>
            </a:pPr>
            <a:endParaRPr lang="en-US" sz="1000" b="1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oboto"/>
              <a:buNone/>
            </a:pPr>
            <a:r>
              <a:rPr lang="en-US" sz="1000" b="1" dirty="0" err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1000" b="1" i="0" u="none" strike="noStrike" cap="none" dirty="0" err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elatórios</a:t>
            </a:r>
            <a:r>
              <a:rPr lang="en-US" sz="10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i="0" u="none" strike="noStrike" cap="none" dirty="0" err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semestrais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6"/>
          <p:cNvSpPr txBox="1"/>
          <p:nvPr/>
        </p:nvSpPr>
        <p:spPr>
          <a:xfrm>
            <a:off x="563104" y="1757533"/>
            <a:ext cx="507569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Ouvidoria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além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ser um canal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comunicação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mediação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permite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identificação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pontos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melhoria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oportunizando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interação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com as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áreas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internas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para que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sejam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implementadas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ações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buscam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atuar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causa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raiz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das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recebidas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transformando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-as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oportunidades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melhoria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na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experiência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do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cliente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endParaRPr sz="1000" b="0" i="0" u="none" strike="noStrike" cap="none" dirty="0">
              <a:solidFill>
                <a:srgbClr val="5353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resultado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dessas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atividades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é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apresentado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semestralmente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à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administração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público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geral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meio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Relatório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publicado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nosso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site e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aprovado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pela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Diretoria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responsável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atendimento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artigo</a:t>
            </a:r>
            <a:r>
              <a:rPr lang="en-US" sz="1000" b="0" i="0" u="none" strike="noStrike" cap="none" dirty="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 13 da </a:t>
            </a:r>
            <a:r>
              <a:rPr lang="en-US" sz="1000" b="0" i="0" u="none" strike="noStrike" cap="none" dirty="0" err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Resolução</a:t>
            </a:r>
            <a:r>
              <a:rPr lang="en-US" sz="1000" b="0" i="0" u="none" strike="noStrike" cap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do Banco Central n° 28.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400"/>
              <a:buFont typeface="Roboto"/>
              <a:buNone/>
            </a:pPr>
            <a:endParaRPr sz="1400" b="1" i="0" u="none" strike="noStrike" cap="none" dirty="0">
              <a:solidFill>
                <a:srgbClr val="0101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0D2E024-1E9C-77FB-AF7A-7E797A637891}"/>
              </a:ext>
            </a:extLst>
          </p:cNvPr>
          <p:cNvSpPr/>
          <p:nvPr/>
        </p:nvSpPr>
        <p:spPr>
          <a:xfrm>
            <a:off x="495355" y="374418"/>
            <a:ext cx="5075695" cy="6773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910CE26-3175-B224-D2B7-A04A24900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55" y="536676"/>
            <a:ext cx="4624501" cy="487501"/>
          </a:xfrm>
        </p:spPr>
        <p:txBody>
          <a:bodyPr/>
          <a:lstStyle/>
          <a:p>
            <a:r>
              <a:rPr lang="en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Apresentação</a:t>
            </a:r>
            <a:endParaRPr lang="en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7" descr="Google Shape;3172;p132"/>
          <p:cNvPicPr preferRelativeResize="0"/>
          <p:nvPr/>
        </p:nvPicPr>
        <p:blipFill rotWithShape="1">
          <a:blip r:embed="rId3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7"/>
          <p:cNvSpPr txBox="1">
            <a:spLocks noGrp="1"/>
          </p:cNvSpPr>
          <p:nvPr>
            <p:ph type="body" idx="4294967295"/>
          </p:nvPr>
        </p:nvSpPr>
        <p:spPr>
          <a:xfrm>
            <a:off x="494550" y="1191350"/>
            <a:ext cx="6718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</a:pPr>
            <a:r>
              <a:rPr lang="en-US" sz="1000" b="1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 dLocal disponibiliza aos seus clientes e demais interessados canais de atendimento de primeira e última instância</a:t>
            </a:r>
            <a:endParaRPr sz="1600"/>
          </a:p>
        </p:txBody>
      </p:sp>
      <p:sp>
        <p:nvSpPr>
          <p:cNvPr id="328" name="Google Shape;328;p47"/>
          <p:cNvSpPr/>
          <p:nvPr/>
        </p:nvSpPr>
        <p:spPr>
          <a:xfrm>
            <a:off x="2598763" y="1584122"/>
            <a:ext cx="956101" cy="9582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7"/>
          <p:cNvSpPr txBox="1"/>
          <p:nvPr/>
        </p:nvSpPr>
        <p:spPr>
          <a:xfrm>
            <a:off x="3823087" y="1867129"/>
            <a:ext cx="454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"/>
              <a:buNone/>
            </a:pPr>
            <a:r>
              <a:rPr lang="en-US" sz="9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O primeiro contato com a dLocal deve ser realizado por intermédio da nossa </a:t>
            </a:r>
            <a:r>
              <a:rPr lang="en-US" sz="900" b="0" i="0" u="sng" strike="noStrike" cap="none">
                <a:solidFill>
                  <a:srgbClr val="2211A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 de Atendimento ao Cliente.</a:t>
            </a:r>
            <a:r>
              <a:rPr lang="en-US" sz="9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Nesta Central, os clientes têm acesso ao fórum de </a:t>
            </a:r>
            <a:r>
              <a:rPr lang="en-US" sz="900" b="0" i="0" u="sng" strike="noStrike" cap="none">
                <a:solidFill>
                  <a:srgbClr val="2211A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perguntas frequentes</a:t>
            </a:r>
            <a:r>
              <a:rPr lang="en-US" sz="9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, além do </a:t>
            </a:r>
            <a:r>
              <a:rPr lang="en-US" sz="9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formulário</a:t>
            </a:r>
            <a:r>
              <a:rPr lang="en-US" sz="9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que pode ser preenchido. Após o tratamento, a demanda poderá ser resolvida em primeira instância ou direcionada à Ouvidoria.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3805738" y="1621154"/>
            <a:ext cx="3274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Central de Atendimento ao Cliente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7" descr="Google Shape;3178;p1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00264" y="1682885"/>
            <a:ext cx="753077" cy="7530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7"/>
          <p:cNvSpPr/>
          <p:nvPr/>
        </p:nvSpPr>
        <p:spPr>
          <a:xfrm>
            <a:off x="2598763" y="2627872"/>
            <a:ext cx="956101" cy="9582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7"/>
          <p:cNvSpPr/>
          <p:nvPr/>
        </p:nvSpPr>
        <p:spPr>
          <a:xfrm>
            <a:off x="2609100" y="3681022"/>
            <a:ext cx="956101" cy="9582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33400" dist="95250" dir="5400000" rotWithShape="0">
              <a:srgbClr val="000000">
                <a:alpha val="1098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3823087" y="2857525"/>
            <a:ext cx="4549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800"/>
              <a:buFont typeface="Roboto"/>
              <a:buNone/>
            </a:pPr>
            <a:r>
              <a:rPr lang="en-US" sz="900" b="0" i="0" u="none" strike="noStrike" cap="none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São atendimentos prestados em última instância, de competência da Ouvidoria, para demandas não solucionadas pela nossa Central de Atendimento.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800"/>
              <a:buFont typeface="Roboto"/>
              <a:buNone/>
            </a:pPr>
            <a:r>
              <a:rPr lang="en-US" sz="900" b="0" i="0" u="none" strike="noStrike" cap="none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A Ouvidoria da dLocal, além de atender demandas típicas, recebe chamados com  requisições de informação e providências primárias. Estas demandas, quando recebidas na Ouvidoria, recebem tratamento inicial e são posteriormente redirecionadas à Central de Atendimento ou à equipe responsável.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3805738" y="2627884"/>
            <a:ext cx="3274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oboto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Ouvidoria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7"/>
          <p:cNvSpPr txBox="1"/>
          <p:nvPr/>
        </p:nvSpPr>
        <p:spPr>
          <a:xfrm>
            <a:off x="806469" y="2055041"/>
            <a:ext cx="1291320" cy="1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Light"/>
              <a:buNone/>
            </a:pPr>
            <a:r>
              <a:rPr lang="en-US" sz="1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Atendimento Primário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7"/>
          <p:cNvSpPr txBox="1"/>
          <p:nvPr/>
        </p:nvSpPr>
        <p:spPr>
          <a:xfrm>
            <a:off x="2132697" y="1815572"/>
            <a:ext cx="342157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500"/>
              <a:buFont typeface="Avenir"/>
              <a:buNone/>
            </a:pPr>
            <a:r>
              <a:rPr lang="en-US" sz="3500" b="0" i="0" u="none" strike="noStrike" cap="none">
                <a:solidFill>
                  <a:srgbClr val="535353"/>
                </a:solidFill>
                <a:latin typeface="Avenir"/>
                <a:ea typeface="Avenir"/>
                <a:cs typeface="Avenir"/>
                <a:sym typeface="Avenir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7"/>
          <p:cNvSpPr txBox="1"/>
          <p:nvPr/>
        </p:nvSpPr>
        <p:spPr>
          <a:xfrm>
            <a:off x="709631" y="3586086"/>
            <a:ext cx="1485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Light"/>
              <a:buNone/>
            </a:pPr>
            <a:r>
              <a:rPr lang="en-US" sz="1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Atendimento Secundário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7"/>
          <p:cNvSpPr txBox="1"/>
          <p:nvPr/>
        </p:nvSpPr>
        <p:spPr>
          <a:xfrm>
            <a:off x="2132697" y="3358236"/>
            <a:ext cx="342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500"/>
              <a:buFont typeface="Avenir"/>
              <a:buNone/>
            </a:pPr>
            <a:r>
              <a:rPr lang="en-US" sz="3500" b="0" i="0" u="none" strike="noStrike" cap="none">
                <a:solidFill>
                  <a:srgbClr val="535353"/>
                </a:solidFill>
                <a:latin typeface="Avenir"/>
                <a:ea typeface="Avenir"/>
                <a:cs typeface="Avenir"/>
                <a:sym typeface="Avenir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47"/>
          <p:cNvGrpSpPr/>
          <p:nvPr/>
        </p:nvGrpSpPr>
        <p:grpSpPr>
          <a:xfrm>
            <a:off x="3813844" y="3854692"/>
            <a:ext cx="3215608" cy="692709"/>
            <a:chOff x="-574500" y="97275"/>
            <a:chExt cx="3215606" cy="692708"/>
          </a:xfrm>
        </p:grpSpPr>
        <p:sp>
          <p:nvSpPr>
            <p:cNvPr id="342" name="Google Shape;342;p47"/>
            <p:cNvSpPr txBox="1"/>
            <p:nvPr/>
          </p:nvSpPr>
          <p:spPr>
            <a:xfrm>
              <a:off x="-574500" y="97275"/>
              <a:ext cx="16953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900"/>
                <a:buFont typeface="Roboto"/>
                <a:buNone/>
              </a:pPr>
              <a:r>
                <a:rPr lang="en-US" sz="900" b="1" i="0" u="none" strike="noStrike" cap="none">
                  <a:solidFill>
                    <a:srgbClr val="535353"/>
                  </a:solidFill>
                  <a:latin typeface="Roboto"/>
                  <a:ea typeface="Roboto"/>
                  <a:cs typeface="Roboto"/>
                  <a:sym typeface="Roboto"/>
                </a:rPr>
                <a:t>TELEFONE  </a:t>
              </a:r>
              <a:r>
                <a:rPr lang="en-US" sz="900" b="0" i="0" u="none" strike="noStrike" cap="none">
                  <a:solidFill>
                    <a:srgbClr val="535353"/>
                  </a:solidFill>
                  <a:latin typeface="Roboto"/>
                  <a:ea typeface="Roboto"/>
                  <a:cs typeface="Roboto"/>
                  <a:sym typeface="Roboto"/>
                </a:rPr>
                <a:t>  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2211AA"/>
                </a:buClr>
                <a:buSzPts val="900"/>
                <a:buFont typeface="Roboto"/>
                <a:buNone/>
              </a:pPr>
              <a:r>
                <a:rPr lang="en-US" sz="900"/>
                <a:t>Telefone: 0800-575-0085</a:t>
              </a:r>
              <a:endParaRPr sz="9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900"/>
                <a:buFont typeface="Roboto"/>
                <a:buNone/>
              </a:pPr>
              <a:r>
                <a:rPr lang="en-US" sz="900" b="0" i="0" u="none" strike="noStrike" cap="none">
                  <a:solidFill>
                    <a:srgbClr val="535353"/>
                  </a:solidFill>
                  <a:latin typeface="Roboto"/>
                  <a:ea typeface="Roboto"/>
                  <a:cs typeface="Roboto"/>
                  <a:sym typeface="Roboto"/>
                </a:rPr>
                <a:t>Ligação Gratuita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900"/>
                <a:buFont typeface="Roboto"/>
                <a:buNone/>
              </a:pPr>
              <a:r>
                <a:rPr lang="en-US" sz="900" b="0" i="0" u="none" strike="noStrike" cap="none">
                  <a:solidFill>
                    <a:srgbClr val="535353"/>
                  </a:solidFill>
                  <a:latin typeface="Roboto"/>
                  <a:ea typeface="Roboto"/>
                  <a:cs typeface="Roboto"/>
                  <a:sym typeface="Roboto"/>
                </a:rPr>
                <a:t>Segunda à sexta das 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900"/>
                <a:buFont typeface="Roboto"/>
                <a:buNone/>
              </a:pPr>
              <a:r>
                <a:rPr lang="en-US" sz="900">
                  <a:solidFill>
                    <a:srgbClr val="535353"/>
                  </a:solidFill>
                  <a:latin typeface="Roboto"/>
                  <a:ea typeface="Roboto"/>
                  <a:cs typeface="Roboto"/>
                  <a:sym typeface="Roboto"/>
                </a:rPr>
                <a:t>13h00 às 17h00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7"/>
            <p:cNvSpPr txBox="1"/>
            <p:nvPr/>
          </p:nvSpPr>
          <p:spPr>
            <a:xfrm>
              <a:off x="1156106" y="97283"/>
              <a:ext cx="1485000" cy="692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900"/>
                <a:buFont typeface="Roboto"/>
                <a:buNone/>
              </a:pPr>
              <a:r>
                <a:rPr lang="en-US" sz="900" b="1" i="0" u="none" strike="noStrike" cap="none">
                  <a:solidFill>
                    <a:srgbClr val="535353"/>
                  </a:solidFill>
                  <a:latin typeface="Roboto"/>
                  <a:ea typeface="Roboto"/>
                  <a:cs typeface="Roboto"/>
                  <a:sym typeface="Roboto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11AA"/>
                </a:buClr>
                <a:buSzPts val="900"/>
                <a:buFont typeface="Roboto"/>
                <a:buNone/>
              </a:pPr>
              <a:r>
                <a:rPr lang="en-US" sz="900" b="0" i="0" u="sng" strike="noStrike" cap="none">
                  <a:solidFill>
                    <a:srgbClr val="2211AA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ouvidoria@dlocal.com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900"/>
                <a:buFont typeface="Roboto"/>
                <a:buNone/>
              </a:pPr>
              <a:r>
                <a:rPr lang="en-US" sz="900"/>
                <a:t>Recepção dos e-mails 24h por dia, em dias úteis, finais de semana e feriados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4" name="Google Shape;344;p47" descr="Google Shape;1952;p90"/>
          <p:cNvPicPr preferRelativeResize="0"/>
          <p:nvPr/>
        </p:nvPicPr>
        <p:blipFill rotWithShape="1">
          <a:blip r:embed="rId9">
            <a:alphaModFix/>
          </a:blip>
          <a:srcRect l="118" r="117"/>
          <a:stretch/>
        </p:blipFill>
        <p:spPr>
          <a:xfrm>
            <a:off x="2698410" y="2717440"/>
            <a:ext cx="777367" cy="77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7" descr="Google Shape;1511;p8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1972" y="3945282"/>
            <a:ext cx="429683" cy="42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7" descr="Google Shape;3172;p132"/>
          <p:cNvPicPr preferRelativeResize="0"/>
          <p:nvPr/>
        </p:nvPicPr>
        <p:blipFill rotWithShape="1">
          <a:blip r:embed="rId3">
            <a:alphaModFix/>
          </a:blip>
          <a:srcRect l="14266" t="28777" r="64113" b="31724"/>
          <a:stretch/>
        </p:blipFill>
        <p:spPr>
          <a:xfrm>
            <a:off x="2999819" y="2996183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744B0C9-7AFD-3D0F-568A-80C2473736FD}"/>
              </a:ext>
            </a:extLst>
          </p:cNvPr>
          <p:cNvSpPr/>
          <p:nvPr/>
        </p:nvSpPr>
        <p:spPr>
          <a:xfrm>
            <a:off x="495354" y="374419"/>
            <a:ext cx="6584583" cy="6077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81A9348-7F9C-1DC4-A1B1-D6CE09A37805}"/>
              </a:ext>
            </a:extLst>
          </p:cNvPr>
          <p:cNvSpPr txBox="1">
            <a:spLocks/>
          </p:cNvSpPr>
          <p:nvPr/>
        </p:nvSpPr>
        <p:spPr>
          <a:xfrm>
            <a:off x="371291" y="453789"/>
            <a:ext cx="4981362" cy="4875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tabLst/>
              <a:defRPr/>
            </a:pPr>
            <a:r>
              <a:rPr kumimoji="0" lang="en-BR" sz="22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10101">
                      <a:alpha val="40000"/>
                    </a:srgbClr>
                  </a:outerShdw>
                </a:effectLst>
                <a:uLnTx/>
                <a:uFillTx/>
                <a:latin typeface="Roboto Light"/>
                <a:cs typeface="Roboto Light"/>
                <a:sym typeface="Roboto Light"/>
              </a:rPr>
              <a:t>Canais de Atendimento</a:t>
            </a:r>
            <a:endParaRPr kumimoji="0" lang="en-B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Roboto Light"/>
              <a:sym typeface="Roboto Light"/>
            </a:endParaRPr>
          </a:p>
          <a:p>
            <a:endParaRPr lang="en-BR" sz="2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8" descr="Google Shape;662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312" y="748442"/>
            <a:ext cx="305401" cy="30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8" descr="Google Shape;663;p6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312" y="1487442"/>
            <a:ext cx="305401" cy="30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8" descr="Google Shape;664;p6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312" y="2236317"/>
            <a:ext cx="305401" cy="30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8" descr="Google Shape;665;p6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312" y="2985192"/>
            <a:ext cx="305401" cy="30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8" descr="Google Shape;666;p65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312" y="3734042"/>
            <a:ext cx="305401" cy="30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8" descr="Google Shape;223;p26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312" y="4495770"/>
            <a:ext cx="305401" cy="30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8"/>
          <p:cNvSpPr txBox="1"/>
          <p:nvPr/>
        </p:nvSpPr>
        <p:spPr>
          <a:xfrm>
            <a:off x="4910945" y="761442"/>
            <a:ext cx="3981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Recebimento da demanda através dos canais da Ouvidoria ou de consulta ao sistema RDR do Banco Central do Brasil.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2962171" y="780492"/>
            <a:ext cx="1277670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Roboto"/>
              <a:buNone/>
            </a:pPr>
            <a:r>
              <a:rPr lang="en-US" sz="1300" b="1" i="0" u="none" strike="noStrike" cap="none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RECEBIMENTO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4508500" y="793192"/>
            <a:ext cx="127000" cy="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8"/>
          <p:cNvSpPr txBox="1"/>
          <p:nvPr/>
        </p:nvSpPr>
        <p:spPr>
          <a:xfrm>
            <a:off x="4521200" y="1527154"/>
            <a:ext cx="127000" cy="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4521200" y="2281164"/>
            <a:ext cx="127000" cy="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8"/>
          <p:cNvSpPr txBox="1"/>
          <p:nvPr/>
        </p:nvSpPr>
        <p:spPr>
          <a:xfrm>
            <a:off x="4521200" y="3021165"/>
            <a:ext cx="127000" cy="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8"/>
          <p:cNvSpPr txBox="1"/>
          <p:nvPr/>
        </p:nvSpPr>
        <p:spPr>
          <a:xfrm>
            <a:off x="4521200" y="3769136"/>
            <a:ext cx="127000" cy="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8"/>
          <p:cNvSpPr txBox="1"/>
          <p:nvPr/>
        </p:nvSpPr>
        <p:spPr>
          <a:xfrm>
            <a:off x="4521200" y="4531942"/>
            <a:ext cx="127000" cy="2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8"/>
          <p:cNvSpPr txBox="1"/>
          <p:nvPr/>
        </p:nvSpPr>
        <p:spPr>
          <a:xfrm>
            <a:off x="4942557" y="1501754"/>
            <a:ext cx="3981482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Evidenciação dos chamados e registro das demandas secundárias por meio de abertura de protocolo. Demandas do RDR sempre geram protocolo.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8"/>
          <p:cNvSpPr txBox="1"/>
          <p:nvPr/>
        </p:nvSpPr>
        <p:spPr>
          <a:xfrm>
            <a:off x="3333276" y="1519589"/>
            <a:ext cx="906565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Roboto"/>
              <a:buNone/>
            </a:pPr>
            <a:r>
              <a:rPr lang="en-US" sz="1300" b="1" i="0" u="none" strike="noStrike" cap="non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REGISTRO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8"/>
          <p:cNvSpPr txBox="1"/>
          <p:nvPr/>
        </p:nvSpPr>
        <p:spPr>
          <a:xfrm>
            <a:off x="4929861" y="2267466"/>
            <a:ext cx="3943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Endereçamento da demanda a equipe responsável para conhecimento, adoção de medidas cabíveis e oferecimento de minuta de resposta.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8"/>
          <p:cNvSpPr txBox="1"/>
          <p:nvPr/>
        </p:nvSpPr>
        <p:spPr>
          <a:xfrm>
            <a:off x="3251846" y="2257866"/>
            <a:ext cx="987995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Roboto"/>
              <a:buNone/>
            </a:pPr>
            <a:r>
              <a:rPr lang="en-US" sz="1300" b="1" i="0" u="none" strike="noStrike" cap="non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INSTRUÇÃO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4929559" y="2995765"/>
            <a:ext cx="3981481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Análise das informações enviadas pelos times envolvidos, com solicitações adicionais se necessário.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8"/>
          <p:cNvSpPr txBox="1"/>
          <p:nvPr/>
        </p:nvSpPr>
        <p:spPr>
          <a:xfrm>
            <a:off x="3492755" y="3021165"/>
            <a:ext cx="747086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Roboto"/>
              <a:buNone/>
            </a:pPr>
            <a:r>
              <a:rPr lang="en-US" sz="1300" b="1" i="0" u="none" strike="noStrike" cap="non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ANÁLISE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8"/>
          <p:cNvSpPr txBox="1"/>
          <p:nvPr/>
        </p:nvSpPr>
        <p:spPr>
          <a:xfrm>
            <a:off x="4927593" y="3743736"/>
            <a:ext cx="3877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Cruzamento entre as informações obtidas para resolução e classificação da demanda.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8"/>
          <p:cNvSpPr txBox="1"/>
          <p:nvPr/>
        </p:nvSpPr>
        <p:spPr>
          <a:xfrm>
            <a:off x="3095383" y="3756436"/>
            <a:ext cx="1144458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Roboto"/>
              <a:buNone/>
            </a:pPr>
            <a:r>
              <a:rPr lang="en-US" sz="1300" b="1" i="0" u="none" strike="noStrike" cap="non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TRATAMENTO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8"/>
          <p:cNvSpPr txBox="1"/>
          <p:nvPr/>
        </p:nvSpPr>
        <p:spPr>
          <a:xfrm>
            <a:off x="4927593" y="4411292"/>
            <a:ext cx="3948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Encaminhamento de resposta conclusiva ao interessado e finalização do protocolo. </a:t>
            </a:r>
            <a:endParaRPr sz="9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</a:pPr>
            <a:br>
              <a:rPr lang="en-US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lang="en-US" sz="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 prazo de conclusão do atendimento, nos canais da Ouvidoria e no sistema RDR, é de 10 (dez) dias úteis, podendo ser prorrogado, uma única vez, por igual período, desde que de forma justificada.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8"/>
          <p:cNvSpPr txBox="1"/>
          <p:nvPr/>
        </p:nvSpPr>
        <p:spPr>
          <a:xfrm>
            <a:off x="2823763" y="4517107"/>
            <a:ext cx="1416078" cy="2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Roboto"/>
              <a:buNone/>
            </a:pPr>
            <a:r>
              <a:rPr lang="en-US" sz="1300" b="1" i="0" u="none" strike="noStrike" cap="non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ENCERRAMENTO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0883E6-B7FB-91E5-E416-FD7E93FEB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53" y="1391567"/>
            <a:ext cx="2054933" cy="236430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69F7E7-093D-0B78-EAF2-D8E4A7F07FA3}"/>
              </a:ext>
            </a:extLst>
          </p:cNvPr>
          <p:cNvSpPr/>
          <p:nvPr/>
        </p:nvSpPr>
        <p:spPr>
          <a:xfrm>
            <a:off x="251455" y="224704"/>
            <a:ext cx="3988386" cy="4577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01DA5AC-A4FF-7311-375A-03E7B0391046}"/>
              </a:ext>
            </a:extLst>
          </p:cNvPr>
          <p:cNvSpPr txBox="1">
            <a:spLocks/>
          </p:cNvSpPr>
          <p:nvPr/>
        </p:nvSpPr>
        <p:spPr>
          <a:xfrm>
            <a:off x="35527" y="247764"/>
            <a:ext cx="3297749" cy="4151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2200"/>
              <a:buFont typeface="Roboto Light"/>
              <a:buNone/>
              <a:tabLst/>
              <a:defRPr/>
            </a:pPr>
            <a:r>
              <a:rPr kumimoji="0" lang="en-BR" sz="22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10101">
                      <a:alpha val="40000"/>
                    </a:srgbClr>
                  </a:outerShdw>
                </a:effectLst>
                <a:uLnTx/>
                <a:uFillTx/>
                <a:latin typeface="Roboto Light"/>
                <a:cs typeface="Roboto Light"/>
                <a:sym typeface="Roboto Light"/>
              </a:rPr>
              <a:t>Fluxo da Ouvidoria</a:t>
            </a:r>
            <a:endParaRPr kumimoji="0" lang="en-B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9" descr="Google Shape;3391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"/>
            <a:ext cx="9144000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9"/>
          <p:cNvSpPr txBox="1"/>
          <p:nvPr/>
        </p:nvSpPr>
        <p:spPr>
          <a:xfrm>
            <a:off x="779468" y="389429"/>
            <a:ext cx="2729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277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Ouvidoria - Atendimentos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9"/>
          <p:cNvSpPr txBox="1"/>
          <p:nvPr/>
        </p:nvSpPr>
        <p:spPr>
          <a:xfrm>
            <a:off x="1124648" y="1135050"/>
            <a:ext cx="16497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Atendimentos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realizados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durante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 1º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semestre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9"/>
          <p:cNvSpPr txBox="1"/>
          <p:nvPr/>
        </p:nvSpPr>
        <p:spPr>
          <a:xfrm>
            <a:off x="779486" y="2547951"/>
            <a:ext cx="3146177" cy="33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277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Natureza dos atendimentos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9" descr="Google Shape;3402;p146"/>
          <p:cNvPicPr preferRelativeResize="0"/>
          <p:nvPr/>
        </p:nvPicPr>
        <p:blipFill rotWithShape="1">
          <a:blip r:embed="rId4">
            <a:alphaModFix/>
          </a:blip>
          <a:srcRect l="14266" t="28777" r="64113" b="31724"/>
          <a:stretch/>
        </p:blipFill>
        <p:spPr>
          <a:xfrm>
            <a:off x="8716425" y="213922"/>
            <a:ext cx="153950" cy="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9"/>
          <p:cNvSpPr txBox="1"/>
          <p:nvPr/>
        </p:nvSpPr>
        <p:spPr>
          <a:xfrm>
            <a:off x="823666" y="778065"/>
            <a:ext cx="993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RDR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9"/>
          <p:cNvSpPr txBox="1"/>
          <p:nvPr/>
        </p:nvSpPr>
        <p:spPr>
          <a:xfrm>
            <a:off x="593105" y="4606221"/>
            <a:ext cx="521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9"/>
          <p:cNvSpPr txBox="1"/>
          <p:nvPr/>
        </p:nvSpPr>
        <p:spPr>
          <a:xfrm>
            <a:off x="823666" y="2931909"/>
            <a:ext cx="993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RDR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9"/>
          <p:cNvSpPr txBox="1"/>
          <p:nvPr/>
        </p:nvSpPr>
        <p:spPr>
          <a:xfrm>
            <a:off x="2866248" y="3273536"/>
            <a:ext cx="8319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reclamações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não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reguladas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9"/>
          <p:cNvSpPr txBox="1"/>
          <p:nvPr/>
        </p:nvSpPr>
        <p:spPr>
          <a:xfrm>
            <a:off x="1124651" y="3273525"/>
            <a:ext cx="8220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reclamações</a:t>
            </a:r>
            <a:endParaRPr sz="10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reguladas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49"/>
          <p:cNvSpPr txBox="1"/>
          <p:nvPr/>
        </p:nvSpPr>
        <p:spPr>
          <a:xfrm>
            <a:off x="5540748" y="1084993"/>
            <a:ext cx="16497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solicitações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recebidas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durante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 1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º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semestre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2025.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9"/>
          <p:cNvSpPr txBox="1"/>
          <p:nvPr/>
        </p:nvSpPr>
        <p:spPr>
          <a:xfrm>
            <a:off x="5195586" y="2497701"/>
            <a:ext cx="3146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277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Natureza dos atendimentos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9"/>
          <p:cNvSpPr txBox="1"/>
          <p:nvPr/>
        </p:nvSpPr>
        <p:spPr>
          <a:xfrm>
            <a:off x="5239766" y="727815"/>
            <a:ext cx="993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Email 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49"/>
          <p:cNvSpPr txBox="1"/>
          <p:nvPr/>
        </p:nvSpPr>
        <p:spPr>
          <a:xfrm>
            <a:off x="5239766" y="2881659"/>
            <a:ext cx="993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Email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9"/>
          <p:cNvSpPr txBox="1"/>
          <p:nvPr/>
        </p:nvSpPr>
        <p:spPr>
          <a:xfrm>
            <a:off x="5540750" y="3223275"/>
            <a:ext cx="20602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reclamações</a:t>
            </a:r>
            <a:endParaRPr sz="10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redirecionadas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ao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canal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impróprio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0" descr="Google Shape;3391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922"/>
            <a:ext cx="9144000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0"/>
          <p:cNvSpPr txBox="1"/>
          <p:nvPr/>
        </p:nvSpPr>
        <p:spPr>
          <a:xfrm>
            <a:off x="779468" y="388079"/>
            <a:ext cx="2729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277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Ligh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Ouvidoria - Atendimentos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0"/>
          <p:cNvSpPr txBox="1"/>
          <p:nvPr/>
        </p:nvSpPr>
        <p:spPr>
          <a:xfrm>
            <a:off x="812972" y="1061715"/>
            <a:ext cx="78387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Ouvidoria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é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responsável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atender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às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registradas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junto </a:t>
            </a:r>
            <a:r>
              <a:rPr lang="en-US" sz="1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aos</a:t>
            </a: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seus</a:t>
            </a: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canais</a:t>
            </a: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atendimento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50" descr="Google Shape;3402;p146"/>
          <p:cNvPicPr preferRelativeResize="0"/>
          <p:nvPr/>
        </p:nvPicPr>
        <p:blipFill rotWithShape="1">
          <a:blip r:embed="rId4">
            <a:alphaModFix/>
          </a:blip>
          <a:srcRect l="14267" t="28779" r="64112" b="31721"/>
          <a:stretch/>
        </p:blipFill>
        <p:spPr>
          <a:xfrm>
            <a:off x="8716425" y="213922"/>
            <a:ext cx="153949" cy="1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0"/>
          <p:cNvSpPr txBox="1"/>
          <p:nvPr/>
        </p:nvSpPr>
        <p:spPr>
          <a:xfrm>
            <a:off x="823679" y="750125"/>
            <a:ext cx="1161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0"/>
          <p:cNvSpPr txBox="1"/>
          <p:nvPr/>
        </p:nvSpPr>
        <p:spPr>
          <a:xfrm>
            <a:off x="3806438" y="1640015"/>
            <a:ext cx="1843248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contatos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direcionados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aos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seus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canais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atendimento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durante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 1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º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semestre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0"/>
          <p:cNvSpPr txBox="1"/>
          <p:nvPr/>
        </p:nvSpPr>
        <p:spPr>
          <a:xfrm>
            <a:off x="812972" y="3059215"/>
            <a:ext cx="7838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Após o tratamento e resposta das demandas pela Ouvidoria</a:t>
            </a: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0"/>
          <p:cNvSpPr txBox="1"/>
          <p:nvPr/>
        </p:nvSpPr>
        <p:spPr>
          <a:xfrm>
            <a:off x="1096835" y="3524900"/>
            <a:ext cx="284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0"/>
          <p:cNvSpPr txBox="1"/>
          <p:nvPr/>
        </p:nvSpPr>
        <p:spPr>
          <a:xfrm>
            <a:off x="779475" y="3524900"/>
            <a:ext cx="405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demandas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foram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respondidas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no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prazo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até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10 (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dias</a:t>
            </a:r>
            <a:r>
              <a:rPr lang="en-US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úteis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Local Template">
  <a:themeElements>
    <a:clrScheme name="dLocal Template">
      <a:dk1>
        <a:srgbClr val="010101"/>
      </a:dk1>
      <a:lt1>
        <a:srgbClr val="FFFFFF"/>
      </a:lt1>
      <a:dk2>
        <a:srgbClr val="A7A7A7"/>
      </a:dk2>
      <a:lt2>
        <a:srgbClr val="535353"/>
      </a:lt2>
      <a:accent1>
        <a:srgbClr val="0D0564"/>
      </a:accent1>
      <a:accent2>
        <a:srgbClr val="21A35B"/>
      </a:accent2>
      <a:accent3>
        <a:srgbClr val="FAFAFA"/>
      </a:accent3>
      <a:accent4>
        <a:srgbClr val="333498"/>
      </a:accent4>
      <a:accent5>
        <a:srgbClr val="6D6FB6"/>
      </a:accent5>
      <a:accent6>
        <a:srgbClr val="888AC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Local Template">
  <a:themeElements>
    <a:clrScheme name="dLocal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D0564"/>
      </a:accent1>
      <a:accent2>
        <a:srgbClr val="21A35B"/>
      </a:accent2>
      <a:accent3>
        <a:srgbClr val="FAFAFA"/>
      </a:accent3>
      <a:accent4>
        <a:srgbClr val="333498"/>
      </a:accent4>
      <a:accent5>
        <a:srgbClr val="6D6FB6"/>
      </a:accent5>
      <a:accent6>
        <a:srgbClr val="888AC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1343</Words>
  <Application>Microsoft Macintosh PowerPoint</Application>
  <PresentationFormat>On-screen Show (16:9)</PresentationFormat>
  <Paragraphs>155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Roboto Light</vt:lpstr>
      <vt:lpstr>Helvetica Neue</vt:lpstr>
      <vt:lpstr>Roboto</vt:lpstr>
      <vt:lpstr>Avenir</vt:lpstr>
      <vt:lpstr>dLocal Template</vt:lpstr>
      <vt:lpstr>RELATÓRIO SEMESTRAL  OUVIDORIA  dLocal Brasil Instituição de Pagamento S.A.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Ouvidoria dLocal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 Alvim</dc:creator>
  <cp:lastModifiedBy>Victor Alvim</cp:lastModifiedBy>
  <cp:revision>29</cp:revision>
  <dcterms:modified xsi:type="dcterms:W3CDTF">2025-07-29T14:12:57Z</dcterms:modified>
</cp:coreProperties>
</file>